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34" r:id="rId3"/>
  </p:sldMasterIdLst>
  <p:notesMasterIdLst>
    <p:notesMasterId r:id="rId186"/>
  </p:notesMasterIdLst>
  <p:handoutMasterIdLst>
    <p:handoutMasterId r:id="rId187"/>
  </p:handoutMasterIdLst>
  <p:sldIdLst>
    <p:sldId id="391" r:id="rId4"/>
    <p:sldId id="641" r:id="rId5"/>
    <p:sldId id="601" r:id="rId6"/>
    <p:sldId id="640" r:id="rId7"/>
    <p:sldId id="602" r:id="rId8"/>
    <p:sldId id="603" r:id="rId9"/>
    <p:sldId id="751" r:id="rId10"/>
    <p:sldId id="604" r:id="rId11"/>
    <p:sldId id="488" r:id="rId12"/>
    <p:sldId id="642" r:id="rId13"/>
    <p:sldId id="643" r:id="rId14"/>
    <p:sldId id="644" r:id="rId15"/>
    <p:sldId id="645" r:id="rId16"/>
    <p:sldId id="646" r:id="rId17"/>
    <p:sldId id="647" r:id="rId18"/>
    <p:sldId id="605" r:id="rId19"/>
    <p:sldId id="606" r:id="rId20"/>
    <p:sldId id="607" r:id="rId21"/>
    <p:sldId id="608" r:id="rId22"/>
    <p:sldId id="611" r:id="rId23"/>
    <p:sldId id="762" r:id="rId24"/>
    <p:sldId id="763" r:id="rId25"/>
    <p:sldId id="764" r:id="rId26"/>
    <p:sldId id="765" r:id="rId27"/>
    <p:sldId id="767" r:id="rId28"/>
    <p:sldId id="768" r:id="rId29"/>
    <p:sldId id="769" r:id="rId30"/>
    <p:sldId id="770" r:id="rId31"/>
    <p:sldId id="609" r:id="rId32"/>
    <p:sldId id="610" r:id="rId33"/>
    <p:sldId id="612" r:id="rId34"/>
    <p:sldId id="613" r:id="rId35"/>
    <p:sldId id="587" r:id="rId36"/>
    <p:sldId id="648" r:id="rId37"/>
    <p:sldId id="649" r:id="rId38"/>
    <p:sldId id="614" r:id="rId39"/>
    <p:sldId id="651" r:id="rId40"/>
    <p:sldId id="615" r:id="rId41"/>
    <p:sldId id="652" r:id="rId42"/>
    <p:sldId id="586" r:id="rId43"/>
    <p:sldId id="653" r:id="rId44"/>
    <p:sldId id="654" r:id="rId45"/>
    <p:sldId id="655" r:id="rId46"/>
    <p:sldId id="759" r:id="rId47"/>
    <p:sldId id="760" r:id="rId48"/>
    <p:sldId id="761" r:id="rId49"/>
    <p:sldId id="752" r:id="rId50"/>
    <p:sldId id="656" r:id="rId51"/>
    <p:sldId id="616" r:id="rId52"/>
    <p:sldId id="657" r:id="rId53"/>
    <p:sldId id="658" r:id="rId54"/>
    <p:sldId id="659" r:id="rId55"/>
    <p:sldId id="618" r:id="rId56"/>
    <p:sldId id="660" r:id="rId57"/>
    <p:sldId id="585" r:id="rId58"/>
    <p:sldId id="661" r:id="rId59"/>
    <p:sldId id="662" r:id="rId60"/>
    <p:sldId id="663" r:id="rId61"/>
    <p:sldId id="664" r:id="rId62"/>
    <p:sldId id="665" r:id="rId63"/>
    <p:sldId id="666" r:id="rId64"/>
    <p:sldId id="668" r:id="rId65"/>
    <p:sldId id="584" r:id="rId66"/>
    <p:sldId id="670" r:id="rId67"/>
    <p:sldId id="748" r:id="rId68"/>
    <p:sldId id="671" r:id="rId69"/>
    <p:sldId id="673" r:id="rId70"/>
    <p:sldId id="674" r:id="rId71"/>
    <p:sldId id="675" r:id="rId72"/>
    <p:sldId id="676" r:id="rId73"/>
    <p:sldId id="677" r:id="rId74"/>
    <p:sldId id="678" r:id="rId75"/>
    <p:sldId id="679" r:id="rId76"/>
    <p:sldId id="680" r:id="rId77"/>
    <p:sldId id="681" r:id="rId78"/>
    <p:sldId id="682" r:id="rId79"/>
    <p:sldId id="683" r:id="rId80"/>
    <p:sldId id="684" r:id="rId81"/>
    <p:sldId id="685" r:id="rId82"/>
    <p:sldId id="686" r:id="rId83"/>
    <p:sldId id="687" r:id="rId84"/>
    <p:sldId id="737" r:id="rId85"/>
    <p:sldId id="738" r:id="rId86"/>
    <p:sldId id="747" r:id="rId87"/>
    <p:sldId id="739" r:id="rId88"/>
    <p:sldId id="740" r:id="rId89"/>
    <p:sldId id="741" r:id="rId90"/>
    <p:sldId id="742" r:id="rId91"/>
    <p:sldId id="743" r:id="rId92"/>
    <p:sldId id="744" r:id="rId93"/>
    <p:sldId id="745" r:id="rId94"/>
    <p:sldId id="746" r:id="rId95"/>
    <p:sldId id="749" r:id="rId96"/>
    <p:sldId id="750" r:id="rId97"/>
    <p:sldId id="588" r:id="rId98"/>
    <p:sldId id="688" r:id="rId99"/>
    <p:sldId id="589" r:id="rId100"/>
    <p:sldId id="590" r:id="rId101"/>
    <p:sldId id="689" r:id="rId102"/>
    <p:sldId id="690" r:id="rId103"/>
    <p:sldId id="691" r:id="rId104"/>
    <p:sldId id="692" r:id="rId105"/>
    <p:sldId id="693" r:id="rId106"/>
    <p:sldId id="694" r:id="rId107"/>
    <p:sldId id="695" r:id="rId108"/>
    <p:sldId id="696" r:id="rId109"/>
    <p:sldId id="697" r:id="rId110"/>
    <p:sldId id="771" r:id="rId111"/>
    <p:sldId id="773" r:id="rId112"/>
    <p:sldId id="774" r:id="rId113"/>
    <p:sldId id="698" r:id="rId114"/>
    <p:sldId id="775" r:id="rId115"/>
    <p:sldId id="776" r:id="rId116"/>
    <p:sldId id="777" r:id="rId117"/>
    <p:sldId id="778" r:id="rId118"/>
    <p:sldId id="699" r:id="rId119"/>
    <p:sldId id="779" r:id="rId120"/>
    <p:sldId id="780" r:id="rId121"/>
    <p:sldId id="781" r:id="rId122"/>
    <p:sldId id="591" r:id="rId123"/>
    <p:sldId id="700" r:id="rId124"/>
    <p:sldId id="701" r:id="rId125"/>
    <p:sldId id="702" r:id="rId126"/>
    <p:sldId id="797" r:id="rId127"/>
    <p:sldId id="703" r:id="rId128"/>
    <p:sldId id="782" r:id="rId129"/>
    <p:sldId id="704" r:id="rId130"/>
    <p:sldId id="783" r:id="rId131"/>
    <p:sldId id="784" r:id="rId132"/>
    <p:sldId id="785" r:id="rId133"/>
    <p:sldId id="786" r:id="rId134"/>
    <p:sldId id="787" r:id="rId135"/>
    <p:sldId id="705" r:id="rId136"/>
    <p:sldId id="706" r:id="rId137"/>
    <p:sldId id="707" r:id="rId138"/>
    <p:sldId id="708" r:id="rId139"/>
    <p:sldId id="709" r:id="rId140"/>
    <p:sldId id="710" r:id="rId141"/>
    <p:sldId id="711" r:id="rId142"/>
    <p:sldId id="595" r:id="rId143"/>
    <p:sldId id="712" r:id="rId144"/>
    <p:sldId id="636" r:id="rId145"/>
    <p:sldId id="713" r:id="rId146"/>
    <p:sldId id="714" r:id="rId147"/>
    <p:sldId id="715" r:id="rId148"/>
    <p:sldId id="716" r:id="rId149"/>
    <p:sldId id="753" r:id="rId150"/>
    <p:sldId id="754" r:id="rId151"/>
    <p:sldId id="755" r:id="rId152"/>
    <p:sldId id="756" r:id="rId153"/>
    <p:sldId id="757" r:id="rId154"/>
    <p:sldId id="717" r:id="rId155"/>
    <p:sldId id="788" r:id="rId156"/>
    <p:sldId id="789" r:id="rId157"/>
    <p:sldId id="718" r:id="rId158"/>
    <p:sldId id="719" r:id="rId159"/>
    <p:sldId id="790" r:id="rId160"/>
    <p:sldId id="791" r:id="rId161"/>
    <p:sldId id="792" r:id="rId162"/>
    <p:sldId id="793" r:id="rId163"/>
    <p:sldId id="720" r:id="rId164"/>
    <p:sldId id="721" r:id="rId165"/>
    <p:sldId id="722" r:id="rId166"/>
    <p:sldId id="723" r:id="rId167"/>
    <p:sldId id="724" r:id="rId168"/>
    <p:sldId id="725" r:id="rId169"/>
    <p:sldId id="726" r:id="rId170"/>
    <p:sldId id="727" r:id="rId171"/>
    <p:sldId id="728" r:id="rId172"/>
    <p:sldId id="729" r:id="rId173"/>
    <p:sldId id="730" r:id="rId174"/>
    <p:sldId id="794" r:id="rId175"/>
    <p:sldId id="795" r:id="rId176"/>
    <p:sldId id="796" r:id="rId177"/>
    <p:sldId id="731" r:id="rId178"/>
    <p:sldId id="736" r:id="rId179"/>
    <p:sldId id="732" r:id="rId180"/>
    <p:sldId id="733" r:id="rId181"/>
    <p:sldId id="734" r:id="rId182"/>
    <p:sldId id="735" r:id="rId183"/>
    <p:sldId id="758" r:id="rId184"/>
    <p:sldId id="343" r:id="rId185"/>
  </p:sldIdLst>
  <p:sldSz cx="9144000" cy="5143500" type="screen16x9"/>
  <p:notesSz cx="9906000" cy="68072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5E4E3"/>
    <a:srgbClr val="F2F7FC"/>
    <a:srgbClr val="E2E2E2"/>
    <a:srgbClr val="FBFBFB"/>
    <a:srgbClr val="F1F17F"/>
    <a:srgbClr val="F9F5D5"/>
    <a:srgbClr val="F7F7F7"/>
    <a:srgbClr val="F3F3F3"/>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88" autoAdjust="0"/>
    <p:restoredTop sz="94699" autoAdjust="0"/>
  </p:normalViewPr>
  <p:slideViewPr>
    <p:cSldViewPr>
      <p:cViewPr>
        <p:scale>
          <a:sx n="100" d="100"/>
          <a:sy n="100" d="100"/>
        </p:scale>
        <p:origin x="-684" y="-672"/>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slide" Target="slides/slide172.xml"/><Relationship Id="rId170" Type="http://schemas.openxmlformats.org/officeDocument/2006/relationships/slide" Target="slides/slide167.xml"/><Relationship Id="rId191"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0"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82D84-C672-407D-A817-C10F4F6C09B2}"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tr-TR"/>
        </a:p>
      </dgm:t>
    </dgm:pt>
    <dgm:pt modelId="{7DF4279B-8B67-436B-A9F2-28D7573782FB}">
      <dgm:prSet phldrT="[Metin]" custT="1">
        <dgm:style>
          <a:lnRef idx="2">
            <a:schemeClr val="accent4"/>
          </a:lnRef>
          <a:fillRef idx="1">
            <a:schemeClr val="lt1"/>
          </a:fillRef>
          <a:effectRef idx="0">
            <a:schemeClr val="accent4"/>
          </a:effectRef>
          <a:fontRef idx="minor">
            <a:schemeClr val="dk1"/>
          </a:fontRef>
        </dgm:style>
      </dgm:prSet>
      <dgm:spPr/>
      <dgm:t>
        <a:bodyPr/>
        <a:lstStyle/>
        <a:p>
          <a:pPr>
            <a:lnSpc>
              <a:spcPct val="150000"/>
            </a:lnSpc>
          </a:pPr>
          <a:r>
            <a:rPr lang="tr-TR" sz="3600" b="1" dirty="0" smtClean="0">
              <a:solidFill>
                <a:srgbClr val="C00000"/>
              </a:solidFill>
              <a:latin typeface="Arial" pitchFamily="34" charset="0"/>
              <a:cs typeface="Arial" pitchFamily="34" charset="0"/>
            </a:rPr>
            <a:t>Yönetmelik</a:t>
          </a:r>
          <a:r>
            <a:rPr lang="tr-TR" sz="2000" b="1" dirty="0" smtClean="0">
              <a:solidFill>
                <a:schemeClr val="tx1"/>
              </a:solidFill>
              <a:latin typeface="Arial" pitchFamily="34" charset="0"/>
              <a:cs typeface="Arial" pitchFamily="34" charset="0"/>
            </a:rPr>
            <a:t> </a:t>
          </a:r>
        </a:p>
        <a:p>
          <a:pPr>
            <a:lnSpc>
              <a:spcPct val="150000"/>
            </a:lnSpc>
          </a:pPr>
          <a:r>
            <a:rPr lang="tr-TR" sz="1800" b="1" dirty="0" smtClean="0">
              <a:solidFill>
                <a:schemeClr val="tx1"/>
              </a:solidFill>
              <a:latin typeface="Arial" pitchFamily="34" charset="0"/>
              <a:cs typeface="Arial" pitchFamily="34" charset="0"/>
            </a:rPr>
            <a:t>toplam </a:t>
          </a:r>
          <a:r>
            <a:rPr lang="tr-TR" sz="2400" b="1" dirty="0" smtClean="0">
              <a:solidFill>
                <a:srgbClr val="C00000"/>
              </a:solidFill>
              <a:effectLst/>
              <a:latin typeface="Arial" pitchFamily="34" charset="0"/>
              <a:cs typeface="Arial" pitchFamily="34" charset="0"/>
            </a:rPr>
            <a:t>41</a:t>
          </a:r>
          <a:r>
            <a:rPr lang="tr-TR" sz="2000" b="1" dirty="0" smtClean="0">
              <a:solidFill>
                <a:schemeClr val="tx1"/>
              </a:solidFill>
              <a:latin typeface="Arial" pitchFamily="34" charset="0"/>
              <a:cs typeface="Arial" pitchFamily="34" charset="0"/>
            </a:rPr>
            <a:t> maddeden </a:t>
          </a:r>
        </a:p>
        <a:p>
          <a:pPr>
            <a:lnSpc>
              <a:spcPct val="150000"/>
            </a:lnSpc>
          </a:pPr>
          <a:r>
            <a:rPr lang="tr-TR" sz="1800" b="1" dirty="0" smtClean="0">
              <a:solidFill>
                <a:schemeClr val="tx1"/>
              </a:solidFill>
              <a:latin typeface="Arial" pitchFamily="34" charset="0"/>
              <a:cs typeface="Arial" pitchFamily="34" charset="0"/>
            </a:rPr>
            <a:t>oluşmaktadır.</a:t>
          </a:r>
        </a:p>
      </dgm:t>
    </dgm:pt>
    <dgm:pt modelId="{16B01938-4E33-4312-814F-E89CB2E197CE}" type="parTrans" cxnId="{C5E6B5F2-482F-46B5-8A33-F42AE9D4C348}">
      <dgm:prSet/>
      <dgm:spPr/>
      <dgm:t>
        <a:bodyPr/>
        <a:lstStyle/>
        <a:p>
          <a:endParaRPr lang="tr-TR" sz="1200"/>
        </a:p>
      </dgm:t>
    </dgm:pt>
    <dgm:pt modelId="{7C3D8E48-35FD-4DE4-8C0D-5A8D3C44D848}" type="sibTrans" cxnId="{C5E6B5F2-482F-46B5-8A33-F42AE9D4C348}">
      <dgm:prSet custT="1"/>
      <dgm:spPr>
        <a:solidFill>
          <a:srgbClr val="C00000"/>
        </a:solidFill>
      </dgm:spPr>
      <dgm:t>
        <a:bodyPr/>
        <a:lstStyle/>
        <a:p>
          <a:endParaRPr lang="tr-TR" sz="1200">
            <a:latin typeface="Calibri" pitchFamily="34" charset="0"/>
            <a:cs typeface="Calibri" pitchFamily="34" charset="0"/>
          </a:endParaRPr>
        </a:p>
      </dgm:t>
    </dgm:pt>
    <dgm:pt modelId="{1DF90BAF-6A76-4D73-82D1-9C02C224A5BB}">
      <dgm:prSet phldrT="[Metin]" custT="1">
        <dgm:style>
          <a:lnRef idx="2">
            <a:schemeClr val="accent6"/>
          </a:lnRef>
          <a:fillRef idx="1">
            <a:schemeClr val="lt1"/>
          </a:fillRef>
          <a:effectRef idx="0">
            <a:schemeClr val="accent6"/>
          </a:effectRef>
          <a:fontRef idx="minor">
            <a:schemeClr val="dk1"/>
          </a:fontRef>
        </dgm:style>
      </dgm:prSet>
      <dgm:spPr/>
      <dgm:t>
        <a:bodyPr/>
        <a:lstStyle/>
        <a:p>
          <a:pPr>
            <a:lnSpc>
              <a:spcPct val="150000"/>
            </a:lnSpc>
          </a:pPr>
          <a:r>
            <a:rPr lang="tr-TR" sz="2400" b="1" dirty="0" smtClean="0">
              <a:solidFill>
                <a:srgbClr val="C00000"/>
              </a:solidFill>
              <a:latin typeface="Arial" pitchFamily="34" charset="0"/>
              <a:cs typeface="Arial" pitchFamily="34" charset="0"/>
            </a:rPr>
            <a:t>Yönetmelik Değişikliği</a:t>
          </a:r>
          <a:r>
            <a:rPr lang="tr-TR" sz="1400" b="1" dirty="0" smtClean="0">
              <a:solidFill>
                <a:schemeClr val="tx1"/>
              </a:solidFill>
              <a:latin typeface="Arial" pitchFamily="34" charset="0"/>
              <a:cs typeface="Arial" pitchFamily="34" charset="0"/>
            </a:rPr>
            <a:t> </a:t>
          </a:r>
        </a:p>
        <a:p>
          <a:pPr>
            <a:lnSpc>
              <a:spcPct val="150000"/>
            </a:lnSpc>
          </a:pPr>
          <a:r>
            <a:rPr lang="tr-TR" sz="1800" b="1" dirty="0" smtClean="0">
              <a:solidFill>
                <a:schemeClr val="tx1"/>
              </a:solidFill>
              <a:latin typeface="Arial" pitchFamily="34" charset="0"/>
              <a:cs typeface="Arial" pitchFamily="34" charset="0"/>
            </a:rPr>
            <a:t>toplam </a:t>
          </a:r>
          <a:r>
            <a:rPr lang="tr-TR" sz="2800" b="1" dirty="0" smtClean="0">
              <a:solidFill>
                <a:srgbClr val="C00000"/>
              </a:solidFill>
              <a:effectLst/>
              <a:latin typeface="Arial" pitchFamily="34" charset="0"/>
              <a:cs typeface="Arial" pitchFamily="34" charset="0"/>
            </a:rPr>
            <a:t>20</a:t>
          </a:r>
          <a:r>
            <a:rPr lang="tr-TR" sz="2000" b="1" dirty="0" smtClean="0">
              <a:solidFill>
                <a:schemeClr val="tx1"/>
              </a:solidFill>
              <a:effectLst/>
              <a:latin typeface="Arial" pitchFamily="34" charset="0"/>
              <a:cs typeface="Arial" pitchFamily="34" charset="0"/>
            </a:rPr>
            <a:t> maddeden </a:t>
          </a:r>
        </a:p>
        <a:p>
          <a:pPr>
            <a:lnSpc>
              <a:spcPct val="150000"/>
            </a:lnSpc>
          </a:pPr>
          <a:r>
            <a:rPr lang="tr-TR" sz="1800" b="1" dirty="0" smtClean="0">
              <a:solidFill>
                <a:schemeClr val="tx1"/>
              </a:solidFill>
              <a:latin typeface="Arial" pitchFamily="34" charset="0"/>
              <a:cs typeface="Arial" pitchFamily="34" charset="0"/>
            </a:rPr>
            <a:t>oluşmaktadır. </a:t>
          </a:r>
          <a:endParaRPr lang="tr-TR" sz="1800" b="1" dirty="0">
            <a:solidFill>
              <a:schemeClr val="tx1"/>
            </a:solidFill>
            <a:latin typeface="Arial" pitchFamily="34" charset="0"/>
            <a:cs typeface="Arial" pitchFamily="34" charset="0"/>
          </a:endParaRPr>
        </a:p>
      </dgm:t>
    </dgm:pt>
    <dgm:pt modelId="{D5D0A1B0-D5D4-4D66-ADE2-A99974B4BD75}" type="parTrans" cxnId="{4AA17825-BF9D-4584-A865-FD5EDF19EDB7}">
      <dgm:prSet/>
      <dgm:spPr/>
      <dgm:t>
        <a:bodyPr/>
        <a:lstStyle/>
        <a:p>
          <a:endParaRPr lang="tr-TR" sz="1200"/>
        </a:p>
      </dgm:t>
    </dgm:pt>
    <dgm:pt modelId="{D857A073-1FA1-4923-BAC0-5419D6A0F443}" type="sibTrans" cxnId="{4AA17825-BF9D-4584-A865-FD5EDF19EDB7}">
      <dgm:prSet custT="1"/>
      <dgm:spPr>
        <a:solidFill>
          <a:srgbClr val="C00000"/>
        </a:solidFill>
      </dgm:spPr>
      <dgm:t>
        <a:bodyPr/>
        <a:lstStyle/>
        <a:p>
          <a:endParaRPr lang="tr-TR" sz="1200">
            <a:solidFill>
              <a:schemeClr val="bg1">
                <a:lumMod val="65000"/>
              </a:schemeClr>
            </a:solidFill>
            <a:latin typeface="Calibri" pitchFamily="34" charset="0"/>
            <a:cs typeface="Calibri" pitchFamily="34" charset="0"/>
          </a:endParaRPr>
        </a:p>
      </dgm:t>
    </dgm:pt>
    <dgm:pt modelId="{7FF776BF-8AB9-4825-ADEE-87E10A55B137}" type="pres">
      <dgm:prSet presAssocID="{B4782D84-C672-407D-A817-C10F4F6C09B2}" presName="diagram" presStyleCnt="0">
        <dgm:presLayoutVars>
          <dgm:dir/>
          <dgm:resizeHandles val="exact"/>
        </dgm:presLayoutVars>
      </dgm:prSet>
      <dgm:spPr/>
      <dgm:t>
        <a:bodyPr/>
        <a:lstStyle/>
        <a:p>
          <a:endParaRPr lang="tr-TR"/>
        </a:p>
      </dgm:t>
    </dgm:pt>
    <dgm:pt modelId="{6A739F63-A1BC-41E5-BD87-2230660C4607}" type="pres">
      <dgm:prSet presAssocID="{7DF4279B-8B67-436B-A9F2-28D7573782FB}" presName="node" presStyleLbl="node1" presStyleIdx="0" presStyleCnt="2" custScaleX="118257" custScaleY="239269" custLinFactNeighborX="2592" custLinFactNeighborY="-4992">
        <dgm:presLayoutVars>
          <dgm:bulletEnabled val="1"/>
        </dgm:presLayoutVars>
      </dgm:prSet>
      <dgm:spPr/>
      <dgm:t>
        <a:bodyPr/>
        <a:lstStyle/>
        <a:p>
          <a:endParaRPr lang="tr-TR"/>
        </a:p>
      </dgm:t>
    </dgm:pt>
    <dgm:pt modelId="{291D8FC2-F89D-423F-8E86-C5147EA70436}" type="pres">
      <dgm:prSet presAssocID="{7C3D8E48-35FD-4DE4-8C0D-5A8D3C44D848}" presName="sibTrans" presStyleLbl="sibTrans2D1" presStyleIdx="0" presStyleCnt="1" custScaleX="101548" custLinFactNeighborX="6110" custLinFactNeighborY="2776"/>
      <dgm:spPr/>
      <dgm:t>
        <a:bodyPr/>
        <a:lstStyle/>
        <a:p>
          <a:endParaRPr lang="tr-TR"/>
        </a:p>
      </dgm:t>
    </dgm:pt>
    <dgm:pt modelId="{2BF2688B-4740-429E-A42E-26C8EAB7AD02}" type="pres">
      <dgm:prSet presAssocID="{7C3D8E48-35FD-4DE4-8C0D-5A8D3C44D848}" presName="connectorText" presStyleLbl="sibTrans2D1" presStyleIdx="0" presStyleCnt="1"/>
      <dgm:spPr/>
      <dgm:t>
        <a:bodyPr/>
        <a:lstStyle/>
        <a:p>
          <a:endParaRPr lang="tr-TR"/>
        </a:p>
      </dgm:t>
    </dgm:pt>
    <dgm:pt modelId="{462B993D-738E-4A71-951B-CEA2F9359BEE}" type="pres">
      <dgm:prSet presAssocID="{1DF90BAF-6A76-4D73-82D1-9C02C224A5BB}" presName="node" presStyleLbl="node1" presStyleIdx="1" presStyleCnt="2" custScaleX="150365" custScaleY="237189" custLinFactNeighborX="-4050" custLinFactNeighborY="11295">
        <dgm:presLayoutVars>
          <dgm:bulletEnabled val="1"/>
        </dgm:presLayoutVars>
      </dgm:prSet>
      <dgm:spPr/>
      <dgm:t>
        <a:bodyPr/>
        <a:lstStyle/>
        <a:p>
          <a:endParaRPr lang="tr-TR"/>
        </a:p>
      </dgm:t>
    </dgm:pt>
  </dgm:ptLst>
  <dgm:cxnLst>
    <dgm:cxn modelId="{27B163F7-D4F3-4F63-8BA9-EED712DCE032}" type="presOf" srcId="{B4782D84-C672-407D-A817-C10F4F6C09B2}" destId="{7FF776BF-8AB9-4825-ADEE-87E10A55B137}" srcOrd="0" destOrd="0" presId="urn:microsoft.com/office/officeart/2005/8/layout/process5"/>
    <dgm:cxn modelId="{D982F42E-CDD5-4266-BB74-BDA57313809A}" type="presOf" srcId="{7DF4279B-8B67-436B-A9F2-28D7573782FB}" destId="{6A739F63-A1BC-41E5-BD87-2230660C4607}" srcOrd="0" destOrd="0" presId="urn:microsoft.com/office/officeart/2005/8/layout/process5"/>
    <dgm:cxn modelId="{4AA17825-BF9D-4584-A865-FD5EDF19EDB7}" srcId="{B4782D84-C672-407D-A817-C10F4F6C09B2}" destId="{1DF90BAF-6A76-4D73-82D1-9C02C224A5BB}" srcOrd="1" destOrd="0" parTransId="{D5D0A1B0-D5D4-4D66-ADE2-A99974B4BD75}" sibTransId="{D857A073-1FA1-4923-BAC0-5419D6A0F443}"/>
    <dgm:cxn modelId="{5DD80774-3268-4BB2-8D83-8BA69624850A}" type="presOf" srcId="{7C3D8E48-35FD-4DE4-8C0D-5A8D3C44D848}" destId="{2BF2688B-4740-429E-A42E-26C8EAB7AD02}" srcOrd="1" destOrd="0" presId="urn:microsoft.com/office/officeart/2005/8/layout/process5"/>
    <dgm:cxn modelId="{D1C4E802-FADE-4FBF-AE3E-C217D6675949}" type="presOf" srcId="{1DF90BAF-6A76-4D73-82D1-9C02C224A5BB}" destId="{462B993D-738E-4A71-951B-CEA2F9359BEE}" srcOrd="0" destOrd="0" presId="urn:microsoft.com/office/officeart/2005/8/layout/process5"/>
    <dgm:cxn modelId="{1A1652D1-D8D8-4ED6-9B63-52729AC2B76D}" type="presOf" srcId="{7C3D8E48-35FD-4DE4-8C0D-5A8D3C44D848}" destId="{291D8FC2-F89D-423F-8E86-C5147EA70436}" srcOrd="0" destOrd="0" presId="urn:microsoft.com/office/officeart/2005/8/layout/process5"/>
    <dgm:cxn modelId="{C5E6B5F2-482F-46B5-8A33-F42AE9D4C348}" srcId="{B4782D84-C672-407D-A817-C10F4F6C09B2}" destId="{7DF4279B-8B67-436B-A9F2-28D7573782FB}" srcOrd="0" destOrd="0" parTransId="{16B01938-4E33-4312-814F-E89CB2E197CE}" sibTransId="{7C3D8E48-35FD-4DE4-8C0D-5A8D3C44D848}"/>
    <dgm:cxn modelId="{B8F33ED1-7244-4AE1-9962-68A617288023}" type="presParOf" srcId="{7FF776BF-8AB9-4825-ADEE-87E10A55B137}" destId="{6A739F63-A1BC-41E5-BD87-2230660C4607}" srcOrd="0" destOrd="0" presId="urn:microsoft.com/office/officeart/2005/8/layout/process5"/>
    <dgm:cxn modelId="{CEB83C15-156E-4E6C-9333-C41E57BA06EC}" type="presParOf" srcId="{7FF776BF-8AB9-4825-ADEE-87E10A55B137}" destId="{291D8FC2-F89D-423F-8E86-C5147EA70436}" srcOrd="1" destOrd="0" presId="urn:microsoft.com/office/officeart/2005/8/layout/process5"/>
    <dgm:cxn modelId="{DF706029-9223-47A2-9BE0-E71164FAF05C}" type="presParOf" srcId="{291D8FC2-F89D-423F-8E86-C5147EA70436}" destId="{2BF2688B-4740-429E-A42E-26C8EAB7AD02}" srcOrd="0" destOrd="0" presId="urn:microsoft.com/office/officeart/2005/8/layout/process5"/>
    <dgm:cxn modelId="{B69BF946-27C7-4DEA-BE6F-3817B88A8F93}" type="presParOf" srcId="{7FF776BF-8AB9-4825-ADEE-87E10A55B137}" destId="{462B993D-738E-4A71-951B-CEA2F9359BEE}"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39F63-A1BC-41E5-BD87-2230660C4607}">
      <dsp:nvSpPr>
        <dsp:cNvPr id="0" name=""/>
        <dsp:cNvSpPr/>
      </dsp:nvSpPr>
      <dsp:spPr>
        <a:xfrm>
          <a:off x="683574" y="0"/>
          <a:ext cx="2960863" cy="3594423"/>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150000"/>
            </a:lnSpc>
            <a:spcBef>
              <a:spcPct val="0"/>
            </a:spcBef>
            <a:spcAft>
              <a:spcPct val="35000"/>
            </a:spcAft>
          </a:pPr>
          <a:r>
            <a:rPr lang="tr-TR" sz="3600" b="1" kern="1200" dirty="0" smtClean="0">
              <a:solidFill>
                <a:srgbClr val="C00000"/>
              </a:solidFill>
              <a:latin typeface="Arial" pitchFamily="34" charset="0"/>
              <a:cs typeface="Arial" pitchFamily="34" charset="0"/>
            </a:rPr>
            <a:t>Yönetmelik</a:t>
          </a:r>
          <a:r>
            <a:rPr lang="tr-TR" sz="2000" b="1" kern="1200" dirty="0" smtClean="0">
              <a:solidFill>
                <a:schemeClr val="tx1"/>
              </a:solidFill>
              <a:latin typeface="Arial" pitchFamily="34" charset="0"/>
              <a:cs typeface="Arial" pitchFamily="34" charset="0"/>
            </a:rPr>
            <a:t> </a:t>
          </a:r>
        </a:p>
        <a:p>
          <a:pPr lvl="0" algn="ctr" defTabSz="1600200">
            <a:lnSpc>
              <a:spcPct val="150000"/>
            </a:lnSpc>
            <a:spcBef>
              <a:spcPct val="0"/>
            </a:spcBef>
            <a:spcAft>
              <a:spcPct val="35000"/>
            </a:spcAft>
          </a:pPr>
          <a:r>
            <a:rPr lang="tr-TR" sz="1800" b="1" kern="1200" dirty="0" smtClean="0">
              <a:solidFill>
                <a:schemeClr val="tx1"/>
              </a:solidFill>
              <a:latin typeface="Arial" pitchFamily="34" charset="0"/>
              <a:cs typeface="Arial" pitchFamily="34" charset="0"/>
            </a:rPr>
            <a:t>toplam </a:t>
          </a:r>
          <a:r>
            <a:rPr lang="tr-TR" sz="2400" b="1" kern="1200" dirty="0" smtClean="0">
              <a:solidFill>
                <a:srgbClr val="C00000"/>
              </a:solidFill>
              <a:effectLst/>
              <a:latin typeface="Arial" pitchFamily="34" charset="0"/>
              <a:cs typeface="Arial" pitchFamily="34" charset="0"/>
            </a:rPr>
            <a:t>41</a:t>
          </a:r>
          <a:r>
            <a:rPr lang="tr-TR" sz="2000" b="1" kern="1200" dirty="0" smtClean="0">
              <a:solidFill>
                <a:schemeClr val="tx1"/>
              </a:solidFill>
              <a:latin typeface="Arial" pitchFamily="34" charset="0"/>
              <a:cs typeface="Arial" pitchFamily="34" charset="0"/>
            </a:rPr>
            <a:t> maddeden </a:t>
          </a:r>
        </a:p>
        <a:p>
          <a:pPr lvl="0" algn="ctr" defTabSz="1600200">
            <a:lnSpc>
              <a:spcPct val="150000"/>
            </a:lnSpc>
            <a:spcBef>
              <a:spcPct val="0"/>
            </a:spcBef>
            <a:spcAft>
              <a:spcPct val="35000"/>
            </a:spcAft>
          </a:pPr>
          <a:r>
            <a:rPr lang="tr-TR" sz="1800" b="1" kern="1200" dirty="0" smtClean="0">
              <a:solidFill>
                <a:schemeClr val="tx1"/>
              </a:solidFill>
              <a:latin typeface="Arial" pitchFamily="34" charset="0"/>
              <a:cs typeface="Arial" pitchFamily="34" charset="0"/>
            </a:rPr>
            <a:t>oluşmaktadır.</a:t>
          </a:r>
        </a:p>
      </dsp:txBody>
      <dsp:txXfrm>
        <a:off x="770295" y="86721"/>
        <a:ext cx="2787421" cy="3420981"/>
      </dsp:txXfrm>
    </dsp:sp>
    <dsp:sp modelId="{291D8FC2-F89D-423F-8E86-C5147EA70436}">
      <dsp:nvSpPr>
        <dsp:cNvPr id="0" name=""/>
        <dsp:cNvSpPr/>
      </dsp:nvSpPr>
      <dsp:spPr>
        <a:xfrm rot="17688">
          <a:off x="3851800" y="1513684"/>
          <a:ext cx="449515" cy="620930"/>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latin typeface="Calibri" pitchFamily="34" charset="0"/>
            <a:cs typeface="Calibri" pitchFamily="34" charset="0"/>
          </a:endParaRPr>
        </a:p>
      </dsp:txBody>
      <dsp:txXfrm>
        <a:off x="3851801" y="1637523"/>
        <a:ext cx="314661" cy="372558"/>
      </dsp:txXfrm>
    </dsp:sp>
    <dsp:sp modelId="{462B993D-738E-4A71-951B-CEA2F9359BEE}">
      <dsp:nvSpPr>
        <dsp:cNvPr id="0" name=""/>
        <dsp:cNvSpPr/>
      </dsp:nvSpPr>
      <dsp:spPr>
        <a:xfrm>
          <a:off x="4479640" y="37223"/>
          <a:ext cx="3764768" cy="3563176"/>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ct val="35000"/>
            </a:spcAft>
          </a:pPr>
          <a:r>
            <a:rPr lang="tr-TR" sz="2400" b="1" kern="1200" dirty="0" smtClean="0">
              <a:solidFill>
                <a:srgbClr val="C00000"/>
              </a:solidFill>
              <a:latin typeface="Arial" pitchFamily="34" charset="0"/>
              <a:cs typeface="Arial" pitchFamily="34" charset="0"/>
            </a:rPr>
            <a:t>Yönetmelik Değişikliği</a:t>
          </a:r>
          <a:r>
            <a:rPr lang="tr-TR" sz="1400" b="1" kern="1200" dirty="0" smtClean="0">
              <a:solidFill>
                <a:schemeClr val="tx1"/>
              </a:solidFill>
              <a:latin typeface="Arial" pitchFamily="34" charset="0"/>
              <a:cs typeface="Arial" pitchFamily="34" charset="0"/>
            </a:rPr>
            <a:t> </a:t>
          </a:r>
        </a:p>
        <a:p>
          <a:pPr lvl="0" algn="ctr" defTabSz="1066800">
            <a:lnSpc>
              <a:spcPct val="150000"/>
            </a:lnSpc>
            <a:spcBef>
              <a:spcPct val="0"/>
            </a:spcBef>
            <a:spcAft>
              <a:spcPct val="35000"/>
            </a:spcAft>
          </a:pPr>
          <a:r>
            <a:rPr lang="tr-TR" sz="1800" b="1" kern="1200" dirty="0" smtClean="0">
              <a:solidFill>
                <a:schemeClr val="tx1"/>
              </a:solidFill>
              <a:latin typeface="Arial" pitchFamily="34" charset="0"/>
              <a:cs typeface="Arial" pitchFamily="34" charset="0"/>
            </a:rPr>
            <a:t>toplam </a:t>
          </a:r>
          <a:r>
            <a:rPr lang="tr-TR" sz="2800" b="1" kern="1200" dirty="0" smtClean="0">
              <a:solidFill>
                <a:srgbClr val="C00000"/>
              </a:solidFill>
              <a:effectLst/>
              <a:latin typeface="Arial" pitchFamily="34" charset="0"/>
              <a:cs typeface="Arial" pitchFamily="34" charset="0"/>
            </a:rPr>
            <a:t>20</a:t>
          </a:r>
          <a:r>
            <a:rPr lang="tr-TR" sz="2000" b="1" kern="1200" dirty="0" smtClean="0">
              <a:solidFill>
                <a:schemeClr val="tx1"/>
              </a:solidFill>
              <a:effectLst/>
              <a:latin typeface="Arial" pitchFamily="34" charset="0"/>
              <a:cs typeface="Arial" pitchFamily="34" charset="0"/>
            </a:rPr>
            <a:t> maddeden </a:t>
          </a:r>
        </a:p>
        <a:p>
          <a:pPr lvl="0" algn="ctr" defTabSz="1066800">
            <a:lnSpc>
              <a:spcPct val="150000"/>
            </a:lnSpc>
            <a:spcBef>
              <a:spcPct val="0"/>
            </a:spcBef>
            <a:spcAft>
              <a:spcPct val="35000"/>
            </a:spcAft>
          </a:pPr>
          <a:r>
            <a:rPr lang="tr-TR" sz="1800" b="1" kern="1200" dirty="0" smtClean="0">
              <a:solidFill>
                <a:schemeClr val="tx1"/>
              </a:solidFill>
              <a:latin typeface="Arial" pitchFamily="34" charset="0"/>
              <a:cs typeface="Arial" pitchFamily="34" charset="0"/>
            </a:rPr>
            <a:t>oluşmaktadır. </a:t>
          </a:r>
          <a:endParaRPr lang="tr-TR" sz="1800" b="1" kern="1200" dirty="0">
            <a:solidFill>
              <a:schemeClr val="tx1"/>
            </a:solidFill>
            <a:latin typeface="Arial" pitchFamily="34" charset="0"/>
            <a:cs typeface="Arial" pitchFamily="34" charset="0"/>
          </a:endParaRPr>
        </a:p>
      </dsp:txBody>
      <dsp:txXfrm>
        <a:off x="4584002" y="141585"/>
        <a:ext cx="3556044" cy="33544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93535" cy="340526"/>
          </a:xfrm>
          <a:prstGeom prst="rect">
            <a:avLst/>
          </a:prstGeom>
        </p:spPr>
        <p:txBody>
          <a:bodyPr vert="horz" lIns="92620" tIns="46310" rIns="92620" bIns="46310" rtlCol="0"/>
          <a:lstStyle>
            <a:lvl1pPr algn="l">
              <a:defRPr sz="1200"/>
            </a:lvl1pPr>
          </a:lstStyle>
          <a:p>
            <a:endParaRPr lang="tr-TR"/>
          </a:p>
        </p:txBody>
      </p:sp>
      <p:sp>
        <p:nvSpPr>
          <p:cNvPr id="3" name="Veri Yer Tutucusu 2"/>
          <p:cNvSpPr>
            <a:spLocks noGrp="1"/>
          </p:cNvSpPr>
          <p:nvPr>
            <p:ph type="dt" sz="quarter" idx="1"/>
          </p:nvPr>
        </p:nvSpPr>
        <p:spPr>
          <a:xfrm>
            <a:off x="5610127" y="0"/>
            <a:ext cx="4293535" cy="340526"/>
          </a:xfrm>
          <a:prstGeom prst="rect">
            <a:avLst/>
          </a:prstGeom>
        </p:spPr>
        <p:txBody>
          <a:bodyPr vert="horz" lIns="92620" tIns="46310" rIns="92620" bIns="46310" rtlCol="0"/>
          <a:lstStyle>
            <a:lvl1pPr algn="r">
              <a:defRPr sz="1200"/>
            </a:lvl1pPr>
          </a:lstStyle>
          <a:p>
            <a:fld id="{ACADA326-2AE2-4DEC-A60F-5BD7F1ED005E}" type="datetimeFigureOut">
              <a:rPr lang="tr-TR" smtClean="0"/>
              <a:pPr/>
              <a:t>04.05.2016</a:t>
            </a:fld>
            <a:endParaRPr lang="tr-TR"/>
          </a:p>
        </p:txBody>
      </p:sp>
      <p:sp>
        <p:nvSpPr>
          <p:cNvPr id="4" name="Altbilgi Yer Tutucusu 3"/>
          <p:cNvSpPr>
            <a:spLocks noGrp="1"/>
          </p:cNvSpPr>
          <p:nvPr>
            <p:ph type="ftr" sz="quarter" idx="2"/>
          </p:nvPr>
        </p:nvSpPr>
        <p:spPr>
          <a:xfrm>
            <a:off x="0" y="6465568"/>
            <a:ext cx="4293535" cy="340526"/>
          </a:xfrm>
          <a:prstGeom prst="rect">
            <a:avLst/>
          </a:prstGeom>
        </p:spPr>
        <p:txBody>
          <a:bodyPr vert="horz" lIns="92620" tIns="46310" rIns="92620" bIns="46310" rtlCol="0" anchor="b"/>
          <a:lstStyle>
            <a:lvl1pPr algn="l">
              <a:defRPr sz="1200"/>
            </a:lvl1pPr>
          </a:lstStyle>
          <a:p>
            <a:endParaRPr lang="tr-TR"/>
          </a:p>
        </p:txBody>
      </p:sp>
      <p:sp>
        <p:nvSpPr>
          <p:cNvPr id="5" name="Slayt Numarası Yer Tutucusu 4"/>
          <p:cNvSpPr>
            <a:spLocks noGrp="1"/>
          </p:cNvSpPr>
          <p:nvPr>
            <p:ph type="sldNum" sz="quarter" idx="3"/>
          </p:nvPr>
        </p:nvSpPr>
        <p:spPr>
          <a:xfrm>
            <a:off x="5610127" y="6465568"/>
            <a:ext cx="4293535" cy="340526"/>
          </a:xfrm>
          <a:prstGeom prst="rect">
            <a:avLst/>
          </a:prstGeom>
        </p:spPr>
        <p:txBody>
          <a:bodyPr vert="horz" lIns="92620" tIns="46310" rIns="92620" bIns="46310" rtlCol="0" anchor="b"/>
          <a:lstStyle>
            <a:lvl1pPr algn="r">
              <a:defRPr sz="1200"/>
            </a:lvl1pPr>
          </a:lstStyle>
          <a:p>
            <a:fld id="{22EA68D1-2B24-4A3C-A21F-7225D76A0BDF}" type="slidenum">
              <a:rPr lang="tr-TR" smtClean="0"/>
              <a:pPr/>
              <a:t>‹#›</a:t>
            </a:fld>
            <a:endParaRPr lang="tr-TR"/>
          </a:p>
        </p:txBody>
      </p:sp>
    </p:spTree>
    <p:extLst>
      <p:ext uri="{BB962C8B-B14F-4D97-AF65-F5344CB8AC3E}">
        <p14:creationId xmlns:p14="http://schemas.microsoft.com/office/powerpoint/2010/main" val="49537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292600" cy="340361"/>
          </a:xfrm>
          <a:prstGeom prst="rect">
            <a:avLst/>
          </a:prstGeom>
        </p:spPr>
        <p:txBody>
          <a:bodyPr vert="horz" lIns="92620" tIns="46310" rIns="92620" bIns="46310" rtlCol="0"/>
          <a:lstStyle>
            <a:lvl1pPr algn="l">
              <a:defRPr sz="1200"/>
            </a:lvl1pPr>
          </a:lstStyle>
          <a:p>
            <a:endParaRPr lang="tr-TR"/>
          </a:p>
        </p:txBody>
      </p:sp>
      <p:sp>
        <p:nvSpPr>
          <p:cNvPr id="3" name="Veri Yer Tutucusu 2"/>
          <p:cNvSpPr>
            <a:spLocks noGrp="1"/>
          </p:cNvSpPr>
          <p:nvPr>
            <p:ph type="dt" idx="1"/>
          </p:nvPr>
        </p:nvSpPr>
        <p:spPr>
          <a:xfrm>
            <a:off x="5611109" y="0"/>
            <a:ext cx="4292600" cy="340361"/>
          </a:xfrm>
          <a:prstGeom prst="rect">
            <a:avLst/>
          </a:prstGeom>
        </p:spPr>
        <p:txBody>
          <a:bodyPr vert="horz" lIns="92620" tIns="46310" rIns="92620" bIns="46310" rtlCol="0"/>
          <a:lstStyle>
            <a:lvl1pPr algn="r">
              <a:defRPr sz="1200"/>
            </a:lvl1pPr>
          </a:lstStyle>
          <a:p>
            <a:fld id="{CD81F8D9-3691-4C56-8004-83463CC9A1BD}" type="datetimeFigureOut">
              <a:rPr lang="tr-TR" smtClean="0"/>
              <a:pPr/>
              <a:t>04.05.2016</a:t>
            </a:fld>
            <a:endParaRPr lang="tr-TR"/>
          </a:p>
        </p:txBody>
      </p:sp>
      <p:sp>
        <p:nvSpPr>
          <p:cNvPr id="4" name="Slayt Görüntüsü Yer Tutucusu 3"/>
          <p:cNvSpPr>
            <a:spLocks noGrp="1" noRot="1" noChangeAspect="1"/>
          </p:cNvSpPr>
          <p:nvPr>
            <p:ph type="sldImg" idx="2"/>
          </p:nvPr>
        </p:nvSpPr>
        <p:spPr>
          <a:xfrm>
            <a:off x="2686050" y="511175"/>
            <a:ext cx="4533900" cy="2551113"/>
          </a:xfrm>
          <a:prstGeom prst="rect">
            <a:avLst/>
          </a:prstGeom>
          <a:noFill/>
          <a:ln w="12700">
            <a:solidFill>
              <a:prstClr val="black"/>
            </a:solidFill>
          </a:ln>
        </p:spPr>
        <p:txBody>
          <a:bodyPr vert="horz" lIns="92620" tIns="46310" rIns="92620" bIns="46310" rtlCol="0" anchor="ctr"/>
          <a:lstStyle/>
          <a:p>
            <a:endParaRPr lang="tr-TR"/>
          </a:p>
        </p:txBody>
      </p:sp>
      <p:sp>
        <p:nvSpPr>
          <p:cNvPr id="5" name="Not Yer Tutucusu 4"/>
          <p:cNvSpPr>
            <a:spLocks noGrp="1"/>
          </p:cNvSpPr>
          <p:nvPr>
            <p:ph type="body" sz="quarter" idx="3"/>
          </p:nvPr>
        </p:nvSpPr>
        <p:spPr>
          <a:xfrm>
            <a:off x="990600" y="3233421"/>
            <a:ext cx="7924800" cy="3063239"/>
          </a:xfrm>
          <a:prstGeom prst="rect">
            <a:avLst/>
          </a:prstGeom>
        </p:spPr>
        <p:txBody>
          <a:bodyPr vert="horz" lIns="92620" tIns="46310" rIns="92620" bIns="4631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6465658"/>
            <a:ext cx="4292600" cy="340361"/>
          </a:xfrm>
          <a:prstGeom prst="rect">
            <a:avLst/>
          </a:prstGeom>
        </p:spPr>
        <p:txBody>
          <a:bodyPr vert="horz" lIns="92620" tIns="46310" rIns="92620" bIns="46310" rtlCol="0" anchor="b"/>
          <a:lstStyle>
            <a:lvl1pPr algn="l">
              <a:defRPr sz="1200"/>
            </a:lvl1pPr>
          </a:lstStyle>
          <a:p>
            <a:endParaRPr lang="tr-TR"/>
          </a:p>
        </p:txBody>
      </p:sp>
      <p:sp>
        <p:nvSpPr>
          <p:cNvPr id="7" name="Slayt Numarası Yer Tutucusu 6"/>
          <p:cNvSpPr>
            <a:spLocks noGrp="1"/>
          </p:cNvSpPr>
          <p:nvPr>
            <p:ph type="sldNum" sz="quarter" idx="5"/>
          </p:nvPr>
        </p:nvSpPr>
        <p:spPr>
          <a:xfrm>
            <a:off x="5611109" y="6465658"/>
            <a:ext cx="4292600" cy="340361"/>
          </a:xfrm>
          <a:prstGeom prst="rect">
            <a:avLst/>
          </a:prstGeom>
        </p:spPr>
        <p:txBody>
          <a:bodyPr vert="horz" lIns="92620" tIns="46310" rIns="92620" bIns="46310" rtlCol="0" anchor="b"/>
          <a:lstStyle>
            <a:lvl1pPr algn="r">
              <a:defRPr sz="1200"/>
            </a:lvl1pPr>
          </a:lstStyle>
          <a:p>
            <a:fld id="{487C4F16-1A13-4EA1-BEA2-9982513F5187}" type="slidenum">
              <a:rPr lang="tr-TR" smtClean="0"/>
              <a:pPr/>
              <a:t>‹#›</a:t>
            </a:fld>
            <a:endParaRPr lang="tr-TR"/>
          </a:p>
        </p:txBody>
      </p:sp>
    </p:spTree>
    <p:extLst>
      <p:ext uri="{BB962C8B-B14F-4D97-AF65-F5344CB8AC3E}">
        <p14:creationId xmlns:p14="http://schemas.microsoft.com/office/powerpoint/2010/main" val="173879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E00FE82-5666-4D6C-9557-C886F0853F2B}" type="datetime1">
              <a:rPr lang="tr-TR" smtClean="0"/>
              <a:pPr/>
              <a:t>04.05.2016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93A3B6-A6BD-4743-9862-794967D84BC9}" type="datetime1">
              <a:rPr lang="tr-TR" smtClean="0"/>
              <a:pPr/>
              <a:t>04.05.2016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1C6C4E2-041C-4825-AEB0-8B3F452C0D41}" type="datetime1">
              <a:rPr lang="tr-TR" smtClean="0"/>
              <a:pPr/>
              <a:t>04.05.2016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8B60AA4-339A-4B22-A46D-4DBF842D71A3}" type="datetime1">
              <a:rPr lang="tr-TR" smtClean="0">
                <a:solidFill>
                  <a:prstClr val="black">
                    <a:tint val="75000"/>
                  </a:prstClr>
                </a:solidFill>
              </a:rPr>
              <a:pPr/>
              <a:t>04.05.2016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0959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0D3E2E0-D003-4FBE-892C-D6F15674C807}" type="datetime1">
              <a:rPr lang="tr-TR" smtClean="0">
                <a:solidFill>
                  <a:prstClr val="black">
                    <a:tint val="75000"/>
                  </a:prstClr>
                </a:solidFill>
              </a:rPr>
              <a:pPr/>
              <a:t>04.05.2016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405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0713939-EE52-4CB3-BB1F-699A75D070FA}" type="datetime1">
              <a:rPr lang="tr-TR" smtClean="0">
                <a:solidFill>
                  <a:prstClr val="black">
                    <a:tint val="75000"/>
                  </a:prstClr>
                </a:solidFill>
              </a:rPr>
              <a:pPr/>
              <a:t>04.05.2016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348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7504744-87FE-4CC7-B6E1-1C6C7E3E1E23}" type="datetime1">
              <a:rPr lang="tr-TR" smtClean="0">
                <a:solidFill>
                  <a:prstClr val="black">
                    <a:tint val="75000"/>
                  </a:prstClr>
                </a:solidFill>
              </a:rPr>
              <a:pPr/>
              <a:t>04.05.2016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080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E119646-1DC6-40EE-9C0E-9BBB1CF7DBDC}" type="datetime1">
              <a:rPr lang="tr-TR" smtClean="0">
                <a:solidFill>
                  <a:prstClr val="black">
                    <a:tint val="75000"/>
                  </a:prstClr>
                </a:solidFill>
              </a:rPr>
              <a:pPr/>
              <a:t>04.05.2016</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62786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9EB65F7-6867-4855-A296-F404923EAFBA}" type="datetime1">
              <a:rPr lang="tr-TR" smtClean="0">
                <a:solidFill>
                  <a:prstClr val="black">
                    <a:tint val="75000"/>
                  </a:prstClr>
                </a:solidFill>
              </a:rPr>
              <a:pPr/>
              <a:t>04.05.2016</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7478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0E0A866-0C30-42CF-A8B0-2C71DDF9CBB1}" type="datetime1">
              <a:rPr lang="tr-TR" smtClean="0">
                <a:solidFill>
                  <a:prstClr val="black">
                    <a:tint val="75000"/>
                  </a:prstClr>
                </a:solidFill>
              </a:rPr>
              <a:pPr/>
              <a:t>04.05.2016</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6582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3173584-33E0-49AA-9AB0-BBA1A3D480B7}" type="datetime1">
              <a:rPr lang="tr-TR" smtClean="0">
                <a:solidFill>
                  <a:prstClr val="black">
                    <a:tint val="75000"/>
                  </a:prstClr>
                </a:solidFill>
              </a:rPr>
              <a:pPr/>
              <a:t>04.05.2016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234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A1B2989-3B7B-42E1-B49B-C0F13D79471E}" type="datetime1">
              <a:rPr lang="tr-TR" smtClean="0"/>
              <a:pPr/>
              <a:t>04.05.2016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A7A8A86-BE12-4517-BF72-3B201912FAA0}" type="datetime1">
              <a:rPr lang="tr-TR" smtClean="0">
                <a:solidFill>
                  <a:prstClr val="black">
                    <a:tint val="75000"/>
                  </a:prstClr>
                </a:solidFill>
              </a:rPr>
              <a:pPr/>
              <a:t>04.05.2016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29757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AF6706B-94C4-4A5F-9A69-FD0A2F9FF531}" type="datetime1">
              <a:rPr lang="tr-TR" smtClean="0">
                <a:solidFill>
                  <a:prstClr val="black">
                    <a:tint val="75000"/>
                  </a:prstClr>
                </a:solidFill>
              </a:rPr>
              <a:pPr/>
              <a:t>04.05.2016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5153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F64D22A-3FA0-4511-BE3B-7554121499BF}" type="datetime1">
              <a:rPr lang="tr-TR" smtClean="0">
                <a:solidFill>
                  <a:prstClr val="black">
                    <a:tint val="75000"/>
                  </a:prstClr>
                </a:solidFill>
              </a:rPr>
              <a:pPr/>
              <a:t>04.05.2016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8285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799118" y="400050"/>
            <a:ext cx="3772883" cy="1885951"/>
          </a:xfrm>
        </p:spPr>
        <p:txBody>
          <a:bodyPr>
            <a:normAutofit/>
          </a:bodyPr>
          <a:lstStyle>
            <a:lvl1pPr>
              <a:defRPr sz="4100"/>
            </a:lvl1pPr>
          </a:lstStyle>
          <a:p>
            <a:r>
              <a:rPr lang="tr-TR" smtClean="0"/>
              <a:t>Asıl başlık stili için tıklatın</a:t>
            </a:r>
            <a:endParaRPr lang="tr-TR" dirty="0"/>
          </a:p>
        </p:txBody>
      </p:sp>
      <p:sp>
        <p:nvSpPr>
          <p:cNvPr id="3" name="Alt Başlık 2"/>
          <p:cNvSpPr>
            <a:spLocks noGrp="1"/>
          </p:cNvSpPr>
          <p:nvPr>
            <p:ph type="subTitle" idx="1"/>
          </p:nvPr>
        </p:nvSpPr>
        <p:spPr>
          <a:xfrm>
            <a:off x="799118" y="2552700"/>
            <a:ext cx="3772883" cy="1047750"/>
          </a:xfrm>
        </p:spPr>
        <p:txBody>
          <a:bodyPr>
            <a:normAutofit/>
          </a:bodyPr>
          <a:lstStyle>
            <a:lvl1pPr marL="0" indent="0" algn="l">
              <a:spcBef>
                <a:spcPts val="450"/>
              </a:spcBef>
              <a:buNone/>
              <a:defRPr sz="1800">
                <a:solidFill>
                  <a:schemeClr val="tx1">
                    <a:lumMod val="65000"/>
                    <a:lumOff val="35000"/>
                  </a:schemeClr>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Veri Yer Tutucusu 3"/>
          <p:cNvSpPr>
            <a:spLocks noGrp="1"/>
          </p:cNvSpPr>
          <p:nvPr>
            <p:ph type="dt" sz="half" idx="10"/>
          </p:nvPr>
        </p:nvSpPr>
        <p:spPr/>
        <p:txBody>
          <a:bodyPr/>
          <a:lstStyle/>
          <a:p>
            <a:fld id="{310F4217-8A27-4681-B8B3-5E7A2488580F}"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29489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EC77C446-990B-44E0-8D87-8AA1F2724F86}"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16597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9119" y="400050"/>
            <a:ext cx="6516797" cy="1714500"/>
          </a:xfrm>
        </p:spPr>
        <p:txBody>
          <a:bodyPr anchor="b">
            <a:normAutofit/>
          </a:bodyPr>
          <a:lstStyle>
            <a:lvl1pPr algn="l">
              <a:defRPr sz="4100" b="1" cap="none" baseline="0"/>
            </a:lvl1pPr>
          </a:lstStyle>
          <a:p>
            <a:r>
              <a:rPr lang="tr-TR" smtClean="0"/>
              <a:t>Asıl başlık stili için tıklatın</a:t>
            </a:r>
            <a:endParaRPr lang="tr-TR" dirty="0"/>
          </a:p>
        </p:txBody>
      </p:sp>
      <p:sp>
        <p:nvSpPr>
          <p:cNvPr id="3" name="Metin Yer Tutucusu 2"/>
          <p:cNvSpPr>
            <a:spLocks noGrp="1"/>
          </p:cNvSpPr>
          <p:nvPr>
            <p:ph type="body" idx="1"/>
          </p:nvPr>
        </p:nvSpPr>
        <p:spPr>
          <a:xfrm>
            <a:off x="799119" y="2343150"/>
            <a:ext cx="6516797" cy="1028700"/>
          </a:xfrm>
        </p:spPr>
        <p:txBody>
          <a:bodyPr anchor="t">
            <a:normAutofit/>
          </a:bodyPr>
          <a:lstStyle>
            <a:lvl1pPr marL="0" indent="0">
              <a:spcBef>
                <a:spcPts val="450"/>
              </a:spcBef>
              <a:buNone/>
              <a:defRPr sz="1800">
                <a:solidFill>
                  <a:schemeClr val="tx1">
                    <a:lumMod val="65000"/>
                    <a:lumOff val="35000"/>
                  </a:schemeClr>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828A32F-DEFA-42B2-BE37-455F12F69265}"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24929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799117" y="1371600"/>
            <a:ext cx="3189801" cy="31432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4099516" y="1371600"/>
            <a:ext cx="3189801" cy="31432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DD143988-12C3-41E1-A9D5-3B6D76F79F91}"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65000"/>
                  <a:lumOff val="35000"/>
                </a:srgbClr>
              </a:solidFill>
            </a:endParaRPr>
          </a:p>
        </p:txBody>
      </p:sp>
      <p:sp>
        <p:nvSpPr>
          <p:cNvPr id="7" name="Slayt Numarası Yer Tutucusu 6"/>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97274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799116" y="400050"/>
            <a:ext cx="6516799" cy="800100"/>
          </a:xfrm>
        </p:spPr>
        <p:txBody>
          <a:bodyPr/>
          <a:lstStyle>
            <a:lvl1pPr>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799118" y="1371600"/>
            <a:ext cx="3189801" cy="514351"/>
          </a:xfrm>
        </p:spPr>
        <p:txBody>
          <a:bodyPr anchor="ctr">
            <a:normAutofit/>
          </a:bodyPr>
          <a:lstStyle>
            <a:lvl1pPr marL="0" indent="0">
              <a:spcBef>
                <a:spcPts val="0"/>
              </a:spcBef>
              <a:buNone/>
              <a:defRPr sz="15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799118" y="1943100"/>
            <a:ext cx="3189801" cy="25717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4126114" y="1371600"/>
            <a:ext cx="3189801" cy="514351"/>
          </a:xfrm>
        </p:spPr>
        <p:txBody>
          <a:bodyPr anchor="ctr">
            <a:normAutofit/>
          </a:bodyPr>
          <a:lstStyle>
            <a:lvl1pPr marL="0" indent="0">
              <a:spcBef>
                <a:spcPts val="0"/>
              </a:spcBef>
              <a:buNone/>
              <a:defRPr sz="15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126114" y="1943100"/>
            <a:ext cx="3189801" cy="257175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C5E5C8F6-D9BD-4A5E-982F-993D3B8337C8}"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8" name="Altbilgi Yer Tutucusu 7"/>
          <p:cNvSpPr>
            <a:spLocks noGrp="1"/>
          </p:cNvSpPr>
          <p:nvPr>
            <p:ph type="ftr" sz="quarter" idx="11"/>
          </p:nvPr>
        </p:nvSpPr>
        <p:spPr/>
        <p:txBody>
          <a:bodyPr/>
          <a:lstStyle/>
          <a:p>
            <a:endParaRPr lang="tr-TR" dirty="0">
              <a:solidFill>
                <a:srgbClr val="000000">
                  <a:lumMod val="65000"/>
                  <a:lumOff val="35000"/>
                </a:srgbClr>
              </a:solidFill>
            </a:endParaRPr>
          </a:p>
        </p:txBody>
      </p:sp>
      <p:sp>
        <p:nvSpPr>
          <p:cNvPr id="9" name="Slayt Numarası Yer Tutucusu 8"/>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262569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A5527034-B1A3-47CF-BB95-CF910B424A81}"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4" name="Altbilgi Yer Tutucusu 3"/>
          <p:cNvSpPr>
            <a:spLocks noGrp="1"/>
          </p:cNvSpPr>
          <p:nvPr>
            <p:ph type="ftr" sz="quarter" idx="11"/>
          </p:nvPr>
        </p:nvSpPr>
        <p:spPr/>
        <p:txBody>
          <a:bodyPr/>
          <a:lstStyle/>
          <a:p>
            <a:endParaRPr lang="tr-TR" dirty="0">
              <a:solidFill>
                <a:srgbClr val="000000">
                  <a:lumMod val="65000"/>
                  <a:lumOff val="35000"/>
                </a:srgbClr>
              </a:solidFill>
            </a:endParaRPr>
          </a:p>
        </p:txBody>
      </p:sp>
      <p:sp>
        <p:nvSpPr>
          <p:cNvPr id="5" name="Slayt Numarası Yer Tutucusu 4"/>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8992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675792D-877F-4539-BABC-A113DD219350}"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3" name="Altbilgi Yer Tutucusu 2"/>
          <p:cNvSpPr>
            <a:spLocks noGrp="1"/>
          </p:cNvSpPr>
          <p:nvPr>
            <p:ph type="ftr" sz="quarter" idx="11"/>
          </p:nvPr>
        </p:nvSpPr>
        <p:spPr/>
        <p:txBody>
          <a:bodyPr/>
          <a:lstStyle/>
          <a:p>
            <a:endParaRPr lang="tr-TR" dirty="0">
              <a:solidFill>
                <a:srgbClr val="000000">
                  <a:lumMod val="65000"/>
                  <a:lumOff val="35000"/>
                </a:srgbClr>
              </a:solidFill>
            </a:endParaRPr>
          </a:p>
        </p:txBody>
      </p:sp>
      <p:sp>
        <p:nvSpPr>
          <p:cNvPr id="4" name="Slayt Numarası Yer Tutucusu 3"/>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36575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2855EB3-2D86-41A1-8441-23B47E36CA25}" type="datetime1">
              <a:rPr lang="tr-TR" smtClean="0"/>
              <a:pPr/>
              <a:t>04.05.2016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9118" y="400050"/>
            <a:ext cx="3086904" cy="1143000"/>
          </a:xfrm>
        </p:spPr>
        <p:txBody>
          <a:bodyPr anchor="b">
            <a:normAutofit/>
          </a:bodyPr>
          <a:lstStyle>
            <a:lvl1pPr algn="l">
              <a:defRPr sz="2700" b="1"/>
            </a:lvl1pPr>
          </a:lstStyle>
          <a:p>
            <a:r>
              <a:rPr lang="tr-TR" smtClean="0"/>
              <a:t>Asıl başlık stili için tıklatın</a:t>
            </a:r>
            <a:endParaRPr lang="tr-TR" dirty="0"/>
          </a:p>
        </p:txBody>
      </p:sp>
      <p:sp>
        <p:nvSpPr>
          <p:cNvPr id="3" name="İçerik Yer Tutucusu 2"/>
          <p:cNvSpPr>
            <a:spLocks noGrp="1"/>
          </p:cNvSpPr>
          <p:nvPr>
            <p:ph idx="1"/>
          </p:nvPr>
        </p:nvSpPr>
        <p:spPr>
          <a:xfrm>
            <a:off x="4400506" y="400050"/>
            <a:ext cx="4401696" cy="4114800"/>
          </a:xfrm>
        </p:spPr>
        <p:txBody>
          <a:bodyP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99118" y="1657350"/>
            <a:ext cx="3086904" cy="2857500"/>
          </a:xfrm>
        </p:spPr>
        <p:txBody>
          <a:bodyPr>
            <a:normAutofit/>
          </a:bodyPr>
          <a:lstStyle>
            <a:lvl1pPr marL="0" indent="0">
              <a:lnSpc>
                <a:spcPct val="110000"/>
              </a:lnSpc>
              <a:spcBef>
                <a:spcPts val="450"/>
              </a:spcBef>
              <a:buNone/>
              <a:defRPr sz="1400">
                <a:solidFill>
                  <a:schemeClr val="tx1">
                    <a:lumMod val="65000"/>
                    <a:lumOff val="35000"/>
                  </a:schemeClr>
                </a:solidFill>
              </a:defRPr>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85E098C-FF28-42F3-AF7A-C188C1C969B7}"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6" name="Altbilgi Yer Tutucusu 5"/>
          <p:cNvSpPr>
            <a:spLocks noGrp="1"/>
          </p:cNvSpPr>
          <p:nvPr>
            <p:ph type="ftr" sz="quarter" idx="11"/>
          </p:nvPr>
        </p:nvSpPr>
        <p:spPr/>
        <p:txBody>
          <a:bodyPr/>
          <a:lstStyle/>
          <a:p>
            <a:endParaRPr lang="tr-TR" dirty="0">
              <a:solidFill>
                <a:srgbClr val="000000">
                  <a:lumMod val="65000"/>
                  <a:lumOff val="35000"/>
                </a:srgbClr>
              </a:solidFill>
            </a:endParaRPr>
          </a:p>
        </p:txBody>
      </p:sp>
      <p:sp>
        <p:nvSpPr>
          <p:cNvPr id="7" name="Slayt Numarası Yer Tutucusu 6"/>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57970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99118" y="400050"/>
            <a:ext cx="3086904" cy="1143000"/>
          </a:xfrm>
        </p:spPr>
        <p:txBody>
          <a:bodyPr anchor="b">
            <a:noAutofit/>
          </a:bodyPr>
          <a:lstStyle>
            <a:lvl1pPr algn="l">
              <a:defRPr sz="2700" b="1"/>
            </a:lvl1pPr>
          </a:lstStyle>
          <a:p>
            <a:r>
              <a:rPr lang="tr-TR" smtClean="0"/>
              <a:t>Asıl başlık stili için tıklatın</a:t>
            </a:r>
            <a:endParaRPr lang="tr-TR" dirty="0"/>
          </a:p>
        </p:txBody>
      </p:sp>
      <p:sp>
        <p:nvSpPr>
          <p:cNvPr id="3" name="Resim Yer Tutucusu 2"/>
          <p:cNvSpPr>
            <a:spLocks noGrp="1"/>
          </p:cNvSpPr>
          <p:nvPr>
            <p:ph type="pic" idx="1"/>
          </p:nvPr>
        </p:nvSpPr>
        <p:spPr>
          <a:xfrm>
            <a:off x="4400505" y="400050"/>
            <a:ext cx="4336259" cy="4343400"/>
          </a:xfrm>
          <a:ln w="50800">
            <a:solidFill>
              <a:schemeClr val="tx1">
                <a:lumMod val="65000"/>
                <a:lumOff val="35000"/>
              </a:schemeClr>
            </a:solidFill>
            <a:miter lim="800000"/>
          </a:ln>
        </p:spPr>
        <p:txBody>
          <a:bodyPr>
            <a:norm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799118" y="1657350"/>
            <a:ext cx="3086904" cy="2857500"/>
          </a:xfrm>
        </p:spPr>
        <p:txBody>
          <a:bodyPr>
            <a:normAutofit/>
          </a:bodyPr>
          <a:lstStyle>
            <a:lvl1pPr marL="0" indent="0">
              <a:lnSpc>
                <a:spcPct val="110000"/>
              </a:lnSpc>
              <a:spcBef>
                <a:spcPts val="450"/>
              </a:spcBef>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tr-TR" smtClean="0"/>
              <a:t>Asıl metin stillerini düzenlemek için tıklatın</a:t>
            </a:r>
          </a:p>
        </p:txBody>
      </p:sp>
    </p:spTree>
    <p:extLst>
      <p:ext uri="{BB962C8B-B14F-4D97-AF65-F5344CB8AC3E}">
        <p14:creationId xmlns:p14="http://schemas.microsoft.com/office/powerpoint/2010/main" val="245267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D108541B-FF6C-4C2E-8B84-3B67BB32174D}"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16095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72771" y="400050"/>
            <a:ext cx="1772112" cy="4114800"/>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799118" y="400050"/>
            <a:ext cx="5602158" cy="4114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B332FB92-8057-4EB0-B8FF-D8951F94C8C5}" type="datetime1">
              <a:rPr lang="tr-TR" smtClean="0">
                <a:solidFill>
                  <a:srgbClr val="000000">
                    <a:lumMod val="65000"/>
                    <a:lumOff val="35000"/>
                  </a:srgbClr>
                </a:solidFill>
              </a:rPr>
              <a:pPr/>
              <a:t>04.05.2016</a:t>
            </a:fld>
            <a:endParaRPr lang="tr-TR" dirty="0">
              <a:solidFill>
                <a:srgbClr val="000000">
                  <a:lumMod val="65000"/>
                  <a:lumOff val="35000"/>
                </a:srgbClr>
              </a:solidFill>
            </a:endParaRPr>
          </a:p>
        </p:txBody>
      </p:sp>
      <p:sp>
        <p:nvSpPr>
          <p:cNvPr id="5" name="Altbilgi Yer Tutucusu 4"/>
          <p:cNvSpPr>
            <a:spLocks noGrp="1"/>
          </p:cNvSpPr>
          <p:nvPr>
            <p:ph type="ftr" sz="quarter" idx="11"/>
          </p:nvPr>
        </p:nvSpPr>
        <p:spPr/>
        <p:txBody>
          <a:bodyPr/>
          <a:lstStyle/>
          <a:p>
            <a:endParaRPr lang="tr-TR" dirty="0">
              <a:solidFill>
                <a:srgbClr val="000000">
                  <a:lumMod val="65000"/>
                  <a:lumOff val="35000"/>
                </a:srgbClr>
              </a:solidFill>
            </a:endParaRPr>
          </a:p>
        </p:txBody>
      </p:sp>
      <p:sp>
        <p:nvSpPr>
          <p:cNvPr id="6" name="Slayt Numarası Yer Tutucusu 5"/>
          <p:cNvSpPr>
            <a:spLocks noGrp="1"/>
          </p:cNvSpPr>
          <p:nvPr>
            <p:ph type="sldNum" sz="quarter" idx="12"/>
          </p:nvPr>
        </p:nvSpPr>
        <p:spPr/>
        <p:txBody>
          <a:bodyPr/>
          <a:lstStyle/>
          <a:p>
            <a:fld id="{AAEAE4A8-A6E5-453E-B946-FB774B73F48C}" type="slidenum">
              <a:rPr lang="tr-TR" smtClean="0">
                <a:solidFill>
                  <a:srgbClr val="000000">
                    <a:lumMod val="65000"/>
                    <a:lumOff val="35000"/>
                  </a:srgbClr>
                </a:solidFill>
              </a:rPr>
              <a:pPr/>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3252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CD5F286-C5E0-4FA4-A609-581445F7ADE5}" type="datetime1">
              <a:rPr lang="tr-TR" smtClean="0"/>
              <a:pPr/>
              <a:t>04.05.2016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7D2C540-B6A4-474F-9522-949762B0349D}" type="datetime1">
              <a:rPr lang="tr-TR" smtClean="0"/>
              <a:pPr/>
              <a:t>04.05.2016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CEDAE86-054E-495B-9C99-6AD739D41C76}" type="datetime1">
              <a:rPr lang="tr-TR" smtClean="0"/>
              <a:pPr/>
              <a:t>04.05.2016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E48D0F8-DBBF-4162-A08F-40E4EA670A32}" type="datetime1">
              <a:rPr lang="tr-TR" smtClean="0"/>
              <a:pPr/>
              <a:t>04.05.2016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BCB654F-86CC-43E7-B7BA-2BC0A2FA2492}" type="datetime1">
              <a:rPr lang="tr-TR" smtClean="0"/>
              <a:pPr/>
              <a:t>04.05.2016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DBD5F47-DD4E-4BF4-BA20-32310E0E6027}" type="datetime1">
              <a:rPr lang="tr-TR" smtClean="0"/>
              <a:pPr/>
              <a:t>04.05.2016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DB2F9F3-9092-44CA-9BC6-BD08815801EE}" type="datetime1">
              <a:rPr lang="tr-TR" smtClean="0"/>
              <a:pPr/>
              <a:t>04.05.2016</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79286-95D7-451B-92E8-19726F265EE2}" type="datetime1">
              <a:rPr lang="tr-TR" smtClean="0">
                <a:solidFill>
                  <a:prstClr val="black">
                    <a:tint val="75000"/>
                  </a:prstClr>
                </a:solidFill>
              </a:rPr>
              <a:pPr/>
              <a:t>04.05.2016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201213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99117" y="400050"/>
            <a:ext cx="6516798" cy="800100"/>
          </a:xfrm>
          <a:prstGeom prst="rect">
            <a:avLst/>
          </a:prstGeom>
        </p:spPr>
        <p:txBody>
          <a:bodyPr vert="horz" lIns="68589" tIns="34295" rIns="68589" bIns="34295"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799117" y="1371600"/>
            <a:ext cx="6516798" cy="3143250"/>
          </a:xfrm>
          <a:prstGeom prst="rect">
            <a:avLst/>
          </a:prstGeom>
        </p:spPr>
        <p:txBody>
          <a:bodyPr vert="horz" lIns="68589" tIns="34295" rIns="68589" bIns="34295"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5200813" y="4616451"/>
            <a:ext cx="1028968" cy="204787"/>
          </a:xfrm>
          <a:prstGeom prst="rect">
            <a:avLst/>
          </a:prstGeom>
        </p:spPr>
        <p:txBody>
          <a:bodyPr vert="horz" lIns="68589" tIns="34295" rIns="68589" bIns="34295" rtlCol="0" anchor="ctr"/>
          <a:lstStyle>
            <a:lvl1pPr algn="r">
              <a:defRPr sz="800">
                <a:solidFill>
                  <a:schemeClr val="tx1">
                    <a:lumMod val="65000"/>
                    <a:lumOff val="35000"/>
                  </a:schemeClr>
                </a:solidFill>
              </a:defRPr>
            </a:lvl1pPr>
          </a:lstStyle>
          <a:p>
            <a:pPr defTabSz="685891"/>
            <a:fld id="{3E09380A-E6AA-490E-86AC-B56FD9D5F377}" type="datetime1">
              <a:rPr lang="tr-TR" smtClean="0">
                <a:solidFill>
                  <a:srgbClr val="000000">
                    <a:lumMod val="65000"/>
                    <a:lumOff val="35000"/>
                  </a:srgbClr>
                </a:solidFill>
              </a:rPr>
              <a:pPr defTabSz="685891"/>
              <a:t>04.05.2016</a:t>
            </a:fld>
            <a:endParaRPr lang="tr-TR" dirty="0">
              <a:solidFill>
                <a:srgbClr val="000000">
                  <a:lumMod val="65000"/>
                  <a:lumOff val="35000"/>
                </a:srgbClr>
              </a:solidFill>
            </a:endParaRPr>
          </a:p>
        </p:txBody>
      </p:sp>
      <p:sp>
        <p:nvSpPr>
          <p:cNvPr id="5" name="Altbilgi Yer Tutucusu 4"/>
          <p:cNvSpPr>
            <a:spLocks noGrp="1"/>
          </p:cNvSpPr>
          <p:nvPr>
            <p:ph type="ftr" sz="quarter" idx="3"/>
          </p:nvPr>
        </p:nvSpPr>
        <p:spPr>
          <a:xfrm>
            <a:off x="799118" y="4616451"/>
            <a:ext cx="4240920" cy="204787"/>
          </a:xfrm>
          <a:prstGeom prst="rect">
            <a:avLst/>
          </a:prstGeom>
        </p:spPr>
        <p:txBody>
          <a:bodyPr vert="horz" lIns="68589" tIns="34295" rIns="68589" bIns="34295" rtlCol="0" anchor="ctr"/>
          <a:lstStyle>
            <a:lvl1pPr algn="l">
              <a:defRPr sz="800">
                <a:solidFill>
                  <a:schemeClr val="tx1">
                    <a:lumMod val="65000"/>
                    <a:lumOff val="35000"/>
                  </a:schemeClr>
                </a:solidFill>
              </a:defRPr>
            </a:lvl1pPr>
          </a:lstStyle>
          <a:p>
            <a:pPr defTabSz="685891"/>
            <a:endParaRPr lang="tr-TR" dirty="0">
              <a:solidFill>
                <a:srgbClr val="000000">
                  <a:lumMod val="65000"/>
                  <a:lumOff val="35000"/>
                </a:srgbClr>
              </a:solidFill>
            </a:endParaRPr>
          </a:p>
        </p:txBody>
      </p:sp>
      <p:sp>
        <p:nvSpPr>
          <p:cNvPr id="6" name="Slayt Numarası Yer Tutucusu 5"/>
          <p:cNvSpPr>
            <a:spLocks noGrp="1"/>
          </p:cNvSpPr>
          <p:nvPr>
            <p:ph type="sldNum" sz="quarter" idx="4"/>
          </p:nvPr>
        </p:nvSpPr>
        <p:spPr>
          <a:xfrm>
            <a:off x="6401276" y="4616451"/>
            <a:ext cx="914639" cy="204787"/>
          </a:xfrm>
          <a:prstGeom prst="rect">
            <a:avLst/>
          </a:prstGeom>
        </p:spPr>
        <p:txBody>
          <a:bodyPr vert="horz" lIns="68589" tIns="34295" rIns="68589" bIns="34295" rtlCol="0" anchor="ctr"/>
          <a:lstStyle>
            <a:lvl1pPr algn="r">
              <a:defRPr sz="800">
                <a:solidFill>
                  <a:schemeClr val="tx1">
                    <a:lumMod val="65000"/>
                    <a:lumOff val="35000"/>
                  </a:schemeClr>
                </a:solidFill>
              </a:defRPr>
            </a:lvl1pPr>
          </a:lstStyle>
          <a:p>
            <a:pPr defTabSz="685891"/>
            <a:fld id="{AAEAE4A8-A6E5-453E-B946-FB774B73F48C}" type="slidenum">
              <a:rPr lang="tr-TR" smtClean="0">
                <a:solidFill>
                  <a:srgbClr val="000000">
                    <a:lumMod val="65000"/>
                    <a:lumOff val="35000"/>
                  </a:srgbClr>
                </a:solidFill>
              </a:rPr>
              <a:pPr defTabSz="685891"/>
              <a:t>‹#›</a:t>
            </a:fld>
            <a:endParaRPr lang="tr-TR" dirty="0">
              <a:solidFill>
                <a:srgbClr val="000000">
                  <a:lumMod val="65000"/>
                  <a:lumOff val="35000"/>
                </a:srgbClr>
              </a:solidFill>
            </a:endParaRPr>
          </a:p>
        </p:txBody>
      </p:sp>
    </p:spTree>
    <p:extLst>
      <p:ext uri="{BB962C8B-B14F-4D97-AF65-F5344CB8AC3E}">
        <p14:creationId xmlns:p14="http://schemas.microsoft.com/office/powerpoint/2010/main" val="16923045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891" rtl="0" eaLnBrk="1" latinLnBrk="0" hangingPunct="1">
        <a:lnSpc>
          <a:spcPct val="80000"/>
        </a:lnSpc>
        <a:spcBef>
          <a:spcPct val="0"/>
        </a:spcBef>
        <a:buNone/>
        <a:defRPr sz="2700" b="1" kern="1200">
          <a:solidFill>
            <a:schemeClr val="accent1"/>
          </a:solidFill>
          <a:latin typeface="+mj-lt"/>
          <a:ea typeface="+mj-ea"/>
          <a:cs typeface="+mj-cs"/>
        </a:defRPr>
      </a:lvl1pPr>
    </p:titleStyle>
    <p:bodyStyle>
      <a:lvl1pPr marL="205767" indent="-171473" algn="l" defTabSz="685891" rtl="0" eaLnBrk="1" latinLnBrk="0" hangingPunct="1">
        <a:lnSpc>
          <a:spcPct val="90000"/>
        </a:lnSpc>
        <a:spcBef>
          <a:spcPts val="1350"/>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1pPr>
      <a:lvl2pPr marL="445829" indent="-171473" algn="l" defTabSz="685891" rtl="0" eaLnBrk="1" latinLnBrk="0" hangingPunct="1">
        <a:lnSpc>
          <a:spcPct val="90000"/>
        </a:lnSpc>
        <a:spcBef>
          <a:spcPts val="75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2pPr>
      <a:lvl3pPr marL="583008" indent="-137178" algn="l" defTabSz="685891" rtl="0" eaLnBrk="1" latinLnBrk="0" hangingPunct="1">
        <a:lnSpc>
          <a:spcPct val="90000"/>
        </a:lnSpc>
        <a:spcBef>
          <a:spcPts val="450"/>
        </a:spcBef>
        <a:buClr>
          <a:schemeClr val="tx1">
            <a:lumMod val="65000"/>
            <a:lumOff val="35000"/>
          </a:schemeClr>
        </a:buClr>
        <a:buSzPct val="80000"/>
        <a:buFont typeface="Arial" pitchFamily="34" charset="0"/>
        <a:buChar char="•"/>
        <a:defRPr sz="1200" kern="1200">
          <a:solidFill>
            <a:schemeClr val="tx1">
              <a:lumMod val="65000"/>
              <a:lumOff val="35000"/>
            </a:schemeClr>
          </a:solidFill>
          <a:latin typeface="+mn-lt"/>
          <a:ea typeface="+mn-ea"/>
          <a:cs typeface="+mn-cs"/>
        </a:defRPr>
      </a:lvl3pPr>
      <a:lvl4pPr marL="720186" indent="-137178" algn="l" defTabSz="685891" rtl="0" eaLnBrk="1" latinLnBrk="0" hangingPunct="1">
        <a:lnSpc>
          <a:spcPct val="90000"/>
        </a:lnSpc>
        <a:spcBef>
          <a:spcPts val="450"/>
        </a:spcBef>
        <a:buClr>
          <a:schemeClr val="tx1">
            <a:lumMod val="65000"/>
            <a:lumOff val="35000"/>
          </a:schemeClr>
        </a:buClr>
        <a:buSzPct val="80000"/>
        <a:buFont typeface="Arial" pitchFamily="34" charset="0"/>
        <a:buChar char="•"/>
        <a:defRPr sz="1100" kern="1200">
          <a:solidFill>
            <a:schemeClr val="tx1">
              <a:lumMod val="65000"/>
              <a:lumOff val="35000"/>
            </a:schemeClr>
          </a:solidFill>
          <a:latin typeface="+mn-lt"/>
          <a:ea typeface="+mn-ea"/>
          <a:cs typeface="+mn-cs"/>
        </a:defRPr>
      </a:lvl4pPr>
      <a:lvl5pPr marL="823070" indent="-102884" algn="l" defTabSz="685891" rtl="0" eaLnBrk="1" latinLnBrk="0" hangingPunct="1">
        <a:lnSpc>
          <a:spcPct val="90000"/>
        </a:lnSpc>
        <a:spcBef>
          <a:spcPts val="450"/>
        </a:spcBef>
        <a:buClr>
          <a:schemeClr val="tx1">
            <a:lumMod val="65000"/>
            <a:lumOff val="35000"/>
          </a:schemeClr>
        </a:buClr>
        <a:buSzPct val="80000"/>
        <a:buFont typeface="Arial" pitchFamily="34" charset="0"/>
        <a:buChar char="•"/>
        <a:defRPr sz="1100" kern="1200">
          <a:solidFill>
            <a:schemeClr val="tx1">
              <a:lumMod val="65000"/>
              <a:lumOff val="35000"/>
            </a:schemeClr>
          </a:solidFill>
          <a:latin typeface="+mn-lt"/>
          <a:ea typeface="+mn-ea"/>
          <a:cs typeface="+mn-cs"/>
        </a:defRPr>
      </a:lvl5pPr>
      <a:lvl6pPr marL="925953"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6pPr>
      <a:lvl7pPr marL="1028837"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7pPr>
      <a:lvl8pPr marL="1131721"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8pPr>
      <a:lvl9pPr marL="1234605" indent="-102884" algn="l" defTabSz="685891" rtl="0" eaLnBrk="1" latinLnBrk="0" hangingPunct="1">
        <a:spcBef>
          <a:spcPts val="450"/>
        </a:spcBef>
        <a:buSzPct val="80000"/>
        <a:buFont typeface="Arial" pitchFamily="34" charset="0"/>
        <a:buChar char="•"/>
        <a:defRPr sz="1100" kern="1200">
          <a:solidFill>
            <a:schemeClr val="tx1">
              <a:lumMod val="65000"/>
              <a:lumOff val="35000"/>
            </a:schemeClr>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8%20&#214;ncesi-Sonras&#305;.docx"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21%20&#214;ncesi-Sonras&#305;.docx"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21%20&#214;ncesi-Sonras&#305;.docx"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23%20&#214;ncesi-Sonras&#305;.docx"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28%20&#214;ncesi-Sonras&#305;.docx"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28%20&#214;ncesi-Sonras&#305;.docx"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28%20&#214;ncesi-Sonras&#305;.docx"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28%20&#214;ncesi-Sonras&#305;.docx"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1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Gerek&#231;e-&#246;nceki%20sonraki/Md%2030%20&#214;ncesi-Sonras&#305;.docx" TargetMode="External"/><Relationship Id="rId4" Type="http://schemas.openxmlformats.org/officeDocument/2006/relationships/hyperlink" Target="Gerek&#231;e-&#246;nceki%20sonraki/Md%2010%20Gerek&#231;esi.docx"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Gerek&#231;e-&#246;nceki%20sonraki/Md%2030%20&#214;ncesi-Sonras&#305;.docx" TargetMode="External"/><Relationship Id="rId4" Type="http://schemas.openxmlformats.org/officeDocument/2006/relationships/hyperlink" Target="Gerek&#231;e-&#246;nceki%20sonraki/Md%2010%20Gerek&#231;esi.docx"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Gerek&#231;e-&#246;nceki%20sonraki/Md%2010%20Gerek&#231;esi.docx" TargetMode="External"/><Relationship Id="rId4" Type="http://schemas.openxmlformats.org/officeDocument/2006/relationships/hyperlink" Target="Gerek&#231;e-&#246;nceki%20sonraki/Md%2030%20&#214;ncesi-Sonras&#305;.docx"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Gerek&#231;e-&#246;nceki%20sonraki/Md%2010%20Gerek&#231;esi.docx" TargetMode="External"/><Relationship Id="rId4" Type="http://schemas.openxmlformats.org/officeDocument/2006/relationships/hyperlink" Target="Gerek&#231;e-&#246;nceki%20sonraki/Md%2030%20&#214;ncesi-Sonras&#305;.docx"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4%20Gerek&#231;esi.docx"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4%20&#214;ncesi-Sonras&#305;.docx" TargetMode="External"/></Relationships>
</file>

<file path=ppt/slides/_rels/slide1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4%20&#214;ncesi-Sonras&#305;.docx" TargetMode="External"/></Relationships>
</file>

<file path=ppt/slides/_rels/slide1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4%20&#214;ncesi-Sonras&#305;.docx" TargetMode="External"/></Relationships>
</file>

<file path=ppt/slides/_rels/slide1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4%20&#214;ncesi-Sonras&#305;.docx" TargetMode="External"/></Relationships>
</file>

<file path=ppt/slides/_rels/slide1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4%20&#214;ncesi-Sonras&#305;.docx" TargetMode="External"/></Relationships>
</file>

<file path=ppt/slides/_rels/slide1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4%20&#214;ncesi-Sonras&#305;.docx" TargetMode="External"/></Relationships>
</file>

<file path=ppt/slides/_rels/slide1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5%20&#214;ncesi-Sonras&#305;.docx" TargetMode="External"/></Relationships>
</file>

<file path=ppt/slides/_rels/slide1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5%20&#214;ncesi-Sonras&#305;.docx" TargetMode="External"/></Relationships>
</file>

<file path=ppt/slides/_rels/slide1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38%20&#214;ncesi-Sonras&#305;.docx" TargetMode="External"/></Relationships>
</file>

<file path=ppt/slides/_rels/slide1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2-%20Belge%20ve%20Cetveller%20t&#252;m&#252;%20d&#252;zenlenmi&#351;%20olan.xlsx" TargetMode="External"/></Relationships>
</file>

<file path=ppt/slides/_rels/slide1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hyperlink" Target="TMY%202012-2%20De&#287;i&#351;ikli&#287;i.docx" TargetMode="External"/><Relationship Id="rId3" Type="http://schemas.openxmlformats.org/officeDocument/2006/relationships/image" Target="../media/image7.jpeg"/><Relationship Id="rId7" Type="http://schemas.openxmlformats.org/officeDocument/2006/relationships/hyperlink" Target="Gerek&#231;e-&#246;nceki%20sonraki/TMY%202012-2%20De&#287;i&#351;ikli&#287;i.docx" TargetMode="Externa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hyperlink" Target="Gerek&#231;e-&#246;nceki%20sonraki/TMY%202012%20De&#287;i&#351;ikli&#287;i.docx" TargetMode="External"/><Relationship Id="rId5" Type="http://schemas.openxmlformats.org/officeDocument/2006/relationships/hyperlink" Target="Gerek&#231;e-&#246;nceki%20sonraki/TMY%202010%20De&#287;i&#351;kli&#287;i.doc" TargetMode="External"/><Relationship Id="rId4" Type="http://schemas.openxmlformats.org/officeDocument/2006/relationships/hyperlink" Target="Gerek&#231;e-&#246;nceki%20sonraki/TMY%20Orijinal%20Metin.do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7.jpeg"/><Relationship Id="rId7"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g"/><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Tebli&#287;%20(S&#305;ra%20No39)%20(Ta&#351;&#305;n&#305;r%20Mal%20Kapsam&#305;ndaki%20Tesisler%20ve%20Detay%20Kodlar&#305;).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Tebli&#287;%20(S&#305;ra%20No39)%20(Ta&#351;&#305;n&#305;r%20Mal%20Kapsam&#305;ndaki%20Tesisler%20ve%20Detay%20Kodlar&#305;).doc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Tebli&#287;%20(S&#305;ra%20No39)%20(Ta&#351;&#305;n&#305;r%20Mal%20Kapsam&#305;ndaki%20Tesisler%20ve%20Detay%20Kodlar&#305;).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Tebli&#287;%20(S&#305;ra%20No39)%20(Ta&#351;&#305;n&#305;r%20Mal%20Kapsam&#305;ndaki%20Tesisler%20ve%20Detay%20Kodlar&#305;).doc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Tebli&#287;%20(S&#305;ra%20No39)%20(Ta&#351;&#305;n&#305;r%20Mal%20Kapsam&#305;ndaki%20Tesisler%20ve%20Detay%20Kodlar&#305;).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Tebli&#287;%20(S&#305;ra%20No39)%20(Ta&#351;&#305;n&#305;r%20Mal%20Kapsam&#305;ndaki%20Tesisler%20ve%20Detay%20Kodlar&#305;).doc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Tebli&#287;%20(S&#305;ra%20No39)%20(Ta&#351;&#305;n&#305;r%20Mal%20Kapsam&#305;ndaki%20Tesisler%20ve%20Detay%20Kodlar&#305;).doc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6%20&#214;ncesi-Sonras&#305;.doc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6%20&#214;ncesi-Sonras&#305;.doc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6%20&#214;ncesi-Sonras&#305;.doc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6%20&#214;ncesi-Sonras&#305;.doc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6%20&#214;ncesi-Sonras&#305;.docx"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7%20&#214;ncesi-Sonras&#305;.docx"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7%20&#214;ncesi-Sonras&#305;.doc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7%20&#214;ncesi-Sonras&#305;.docx"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7%20&#214;ncesi-Sonras&#305;.docx"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Gerek&#231;e-&#246;nceki%20sonraki/Md%2010%20&#214;ncesi-Sonras&#305;.docx"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Gerek&#231;e-&#246;nceki%20sonraki/Md%2010%20&#214;ncesi-Sonras&#305;.docx" TargetMode="Externa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214;ncesi-Sonras&#305;.docx"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214;ncesi-Sonras&#305;.docx"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Gerek&#231;e-&#246;nceki%20sonraki/Md%2010%20Gerek&#231;esi.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88335" y="771550"/>
            <a:ext cx="8876153" cy="3600400"/>
          </a:xfrm>
        </p:spPr>
        <p:txBody>
          <a:bodyPr>
            <a:normAutofit/>
          </a:bodyPr>
          <a:lstStyle/>
          <a:p>
            <a:pPr algn="ctr">
              <a:lnSpc>
                <a:spcPct val="150000"/>
              </a:lnSpc>
              <a:defRPr/>
            </a:pPr>
            <a:r>
              <a:rPr lang="tr-TR" sz="4000" dirty="0" smtClean="0">
                <a:solidFill>
                  <a:schemeClr val="tx1"/>
                </a:solidFill>
              </a:rPr>
              <a:t> </a:t>
            </a:r>
            <a:r>
              <a:rPr lang="tr-TR" sz="4000" dirty="0" smtClean="0">
                <a:solidFill>
                  <a:srgbClr val="800000"/>
                </a:solidFill>
              </a:rPr>
              <a:t>TAŞINIR MAL YÖNETMELİĞİ</a:t>
            </a:r>
            <a:r>
              <a:rPr lang="tr-TR" sz="3100" dirty="0" smtClean="0">
                <a:solidFill>
                  <a:srgbClr val="800000"/>
                </a:solidFill>
              </a:rPr>
              <a:t/>
            </a:r>
            <a:br>
              <a:rPr lang="tr-TR" sz="3100" dirty="0" smtClean="0">
                <a:solidFill>
                  <a:srgbClr val="800000"/>
                </a:solidFill>
              </a:rPr>
            </a:br>
            <a:r>
              <a:rPr lang="tr-TR" sz="3300" dirty="0" smtClean="0">
                <a:solidFill>
                  <a:srgbClr val="800000"/>
                </a:solidFill>
                <a:effectLst>
                  <a:outerShdw blurRad="38100" dist="38100" dir="2700000" algn="tl">
                    <a:srgbClr val="000000">
                      <a:alpha val="43137"/>
                    </a:srgbClr>
                  </a:outerShdw>
                </a:effectLst>
              </a:rPr>
              <a:t/>
            </a:r>
            <a:br>
              <a:rPr lang="tr-TR" sz="3300" dirty="0" smtClean="0">
                <a:solidFill>
                  <a:srgbClr val="800000"/>
                </a:solidFill>
                <a:effectLst>
                  <a:outerShdw blurRad="38100" dist="38100" dir="2700000" algn="tl">
                    <a:srgbClr val="000000">
                      <a:alpha val="43137"/>
                    </a:srgbClr>
                  </a:outerShdw>
                </a:effectLst>
              </a:rPr>
            </a:br>
            <a:r>
              <a:rPr lang="tr-TR" sz="1800" dirty="0" smtClean="0">
                <a:solidFill>
                  <a:srgbClr val="8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AĞRI İBRAHİM ÇEÇEN ÜNİVERSİTESİ MEVZUAT EĞİTİMİ</a:t>
            </a:r>
            <a:br>
              <a:rPr lang="tr-TR" sz="1800" dirty="0" smtClean="0">
                <a:solidFill>
                  <a:srgbClr val="8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tr-TR" sz="1800" dirty="0" smtClean="0">
                <a:solidFill>
                  <a:srgbClr val="8000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NİSAN 2016</a:t>
            </a:r>
            <a:endParaRPr lang="tr-TR" sz="3600" dirty="0">
              <a:solidFill>
                <a:srgbClr val="800000"/>
              </a:solidFill>
              <a:effectLst>
                <a:outerShdw blurRad="38100" dist="38100" dir="2700000" algn="tl">
                  <a:srgbClr val="000000">
                    <a:alpha val="43137"/>
                  </a:srgbClr>
                </a:outerShdw>
              </a:effectLst>
            </a:endParaRPr>
          </a:p>
        </p:txBody>
      </p:sp>
      <p:pic>
        <p:nvPicPr>
          <p:cNvPr id="1026" name="Picture 2" descr="C:\Users\ryakıncı\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3478"/>
            <a:ext cx="5832647" cy="190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809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chemeClr val="bg1">
                    <a:lumMod val="95000"/>
                  </a:schemeClr>
                </a:solidFill>
                <a:latin typeface="Arial" pitchFamily="34" charset="0"/>
                <a:cs typeface="Arial" pitchFamily="34" charset="0"/>
              </a:rPr>
              <a:t>Yönetmelikte Yapılan Değişiklikler</a:t>
            </a:r>
            <a:endParaRPr lang="tr-TR" sz="2400" b="1" dirty="0">
              <a:solidFill>
                <a:schemeClr val="bg1">
                  <a:lumMod val="95000"/>
                </a:schemeClr>
              </a:solidFill>
              <a:latin typeface="Arial" pitchFamily="34" charset="0"/>
              <a:cs typeface="Arial" pitchFamily="34" charset="0"/>
            </a:endParaRPr>
          </a:p>
        </p:txBody>
      </p:sp>
      <p:sp>
        <p:nvSpPr>
          <p:cNvPr id="5" name="Alt Başlık 2"/>
          <p:cNvSpPr txBox="1">
            <a:spLocks/>
          </p:cNvSpPr>
          <p:nvPr/>
        </p:nvSpPr>
        <p:spPr>
          <a:xfrm>
            <a:off x="0" y="699542"/>
            <a:ext cx="9144000" cy="5509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400" b="1" dirty="0">
              <a:solidFill>
                <a:srgbClr val="CA6A68"/>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Dikdörtgen 1"/>
          <p:cNvSpPr/>
          <p:nvPr/>
        </p:nvSpPr>
        <p:spPr>
          <a:xfrm>
            <a:off x="941187" y="2240531"/>
            <a:ext cx="7825025" cy="400110"/>
          </a:xfrm>
          <a:prstGeom prst="rect">
            <a:avLst/>
          </a:prstGeom>
        </p:spPr>
        <p:txBody>
          <a:bodyPr wrap="square">
            <a:spAutoFit/>
          </a:bodyPr>
          <a:lstStyle/>
          <a:p>
            <a:r>
              <a:rPr lang="tr-TR" sz="2000" b="1" dirty="0" smtClean="0"/>
              <a:t>Söz konusu sunumda değişikliklere ilgili maddelerinde değinilecektir.</a:t>
            </a:r>
            <a:endParaRPr lang="tr-TR" sz="2000" b="1" dirty="0"/>
          </a:p>
        </p:txBody>
      </p:sp>
      <p:sp>
        <p:nvSpPr>
          <p:cNvPr id="3" name="7-Noktalı Yıldız 2"/>
          <p:cNvSpPr/>
          <p:nvPr/>
        </p:nvSpPr>
        <p:spPr>
          <a:xfrm>
            <a:off x="4026116" y="1779662"/>
            <a:ext cx="473875" cy="338336"/>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7-Noktalı Yıldız 9"/>
          <p:cNvSpPr/>
          <p:nvPr/>
        </p:nvSpPr>
        <p:spPr>
          <a:xfrm>
            <a:off x="4026116" y="2687883"/>
            <a:ext cx="473875" cy="338336"/>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1" name="7-Noktalı Yıldız 10"/>
          <p:cNvSpPr/>
          <p:nvPr/>
        </p:nvSpPr>
        <p:spPr>
          <a:xfrm>
            <a:off x="4103062" y="1341858"/>
            <a:ext cx="319982" cy="241176"/>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7-Noktalı Yıldız 11"/>
          <p:cNvSpPr/>
          <p:nvPr/>
        </p:nvSpPr>
        <p:spPr>
          <a:xfrm>
            <a:off x="4095471" y="3291830"/>
            <a:ext cx="319982" cy="241176"/>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3" name="7-Noktalı Yıldız 12"/>
          <p:cNvSpPr/>
          <p:nvPr/>
        </p:nvSpPr>
        <p:spPr>
          <a:xfrm>
            <a:off x="4150125" y="949047"/>
            <a:ext cx="186117" cy="181744"/>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7-Noktalı Yıldız 13"/>
          <p:cNvSpPr/>
          <p:nvPr/>
        </p:nvSpPr>
        <p:spPr>
          <a:xfrm>
            <a:off x="4162403" y="3723878"/>
            <a:ext cx="186117" cy="181744"/>
          </a:xfrm>
          <a:prstGeom prst="star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293058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l"/>
            <a:r>
              <a:rPr lang="tr-TR" sz="2400" b="1" dirty="0" smtClean="0"/>
              <a:t>Kayıt Zamanı, kayıt değeri ve değer tespit komisyonu</a:t>
            </a:r>
            <a:endParaRPr lang="tr-TR" sz="2400" b="1" dirty="0"/>
          </a:p>
        </p:txBody>
      </p:sp>
      <p:sp>
        <p:nvSpPr>
          <p:cNvPr id="3" name="Dikdörtgen 2"/>
          <p:cNvSpPr/>
          <p:nvPr/>
        </p:nvSpPr>
        <p:spPr>
          <a:xfrm>
            <a:off x="285720" y="767194"/>
            <a:ext cx="8700772" cy="2462213"/>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Taşınırlar, edinme şekline bakılmaksızın kamu idaresince kullanılmak üzere teslim alındığında giriş kaydedilir. </a:t>
            </a: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p:txBody>
      </p:sp>
      <p:sp>
        <p:nvSpPr>
          <p:cNvPr id="7" name="Yuvarlatılmış Dikdörtgen 6"/>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l"/>
            <a:r>
              <a:rPr lang="tr-TR" sz="2400" b="1" dirty="0" smtClean="0"/>
              <a:t>Kayıt Zamanı, kayıt değeri ve değer tespit komisyonu</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724096"/>
          </a:xfrm>
          <a:prstGeom prst="rect">
            <a:avLst/>
          </a:prstGeom>
        </p:spPr>
        <p:txBody>
          <a:bodyPr wrap="square">
            <a:spAutoFit/>
          </a:bodyPr>
          <a:lstStyle/>
          <a:p>
            <a:pPr algn="just"/>
            <a:r>
              <a:rPr lang="tr-TR" sz="2400" b="1" dirty="0" smtClean="0">
                <a:latin typeface="Arial" pitchFamily="34" charset="0"/>
                <a:cs typeface="Arial" pitchFamily="34" charset="0"/>
              </a:rPr>
              <a:t>Taşınırlar, </a:t>
            </a:r>
          </a:p>
          <a:p>
            <a:pPr algn="just">
              <a:buFont typeface="Courier New" pitchFamily="49" charset="0"/>
              <a:buChar char="o"/>
            </a:pPr>
            <a:endParaRPr lang="tr-TR" sz="2400" dirty="0" smtClean="0">
              <a:latin typeface="Arial" pitchFamily="34" charset="0"/>
              <a:cs typeface="Arial" pitchFamily="34" charset="0"/>
            </a:endParaRPr>
          </a:p>
          <a:p>
            <a:pPr algn="just">
              <a:buFont typeface="Courier New" pitchFamily="49" charset="0"/>
              <a:buChar char="o"/>
            </a:pPr>
            <a:r>
              <a:rPr lang="tr-TR" sz="2400" dirty="0" smtClean="0">
                <a:latin typeface="Arial" pitchFamily="34" charset="0"/>
                <a:cs typeface="Arial" pitchFamily="34" charset="0"/>
              </a:rPr>
              <a:t>tüketime verildiğinde, </a:t>
            </a:r>
          </a:p>
          <a:p>
            <a:pPr algn="just">
              <a:buFont typeface="Courier New" pitchFamily="49" charset="0"/>
              <a:buChar char="o"/>
            </a:pPr>
            <a:r>
              <a:rPr lang="tr-TR" sz="2400" dirty="0" smtClean="0">
                <a:latin typeface="Arial" pitchFamily="34" charset="0"/>
                <a:cs typeface="Arial" pitchFamily="34" charset="0"/>
              </a:rPr>
              <a:t>satıldığında, </a:t>
            </a:r>
          </a:p>
          <a:p>
            <a:pPr algn="just">
              <a:buFont typeface="Courier New" pitchFamily="49" charset="0"/>
              <a:buChar char="o"/>
            </a:pPr>
            <a:r>
              <a:rPr lang="tr-TR" sz="2400" dirty="0" smtClean="0">
                <a:latin typeface="Arial" pitchFamily="34" charset="0"/>
                <a:cs typeface="Arial" pitchFamily="34" charset="0"/>
              </a:rPr>
              <a:t>başka harcama birimlerine devredildiğinde, bağışlandığında veya yardım yapıldığında, </a:t>
            </a:r>
          </a:p>
          <a:p>
            <a:pPr algn="just">
              <a:buFont typeface="Courier New" pitchFamily="49" charset="0"/>
              <a:buChar char="o"/>
            </a:pPr>
            <a:r>
              <a:rPr lang="tr-TR" sz="2400" dirty="0" smtClean="0">
                <a:latin typeface="Arial" pitchFamily="34" charset="0"/>
                <a:cs typeface="Arial" pitchFamily="34" charset="0"/>
              </a:rPr>
              <a:t>çeşitli nedenlerle kullanılamaz hale geldiğinde, </a:t>
            </a:r>
          </a:p>
          <a:p>
            <a:pPr algn="just">
              <a:buFont typeface="Courier New" pitchFamily="49" charset="0"/>
              <a:buChar char="o"/>
            </a:pPr>
            <a:r>
              <a:rPr lang="tr-TR" sz="2400" dirty="0" smtClean="0">
                <a:latin typeface="Arial" pitchFamily="34" charset="0"/>
                <a:cs typeface="Arial" pitchFamily="34" charset="0"/>
              </a:rPr>
              <a:t>hurdaya ayrıldığında veya kaybolma, çalınma, canlı taşınırın ölümü gibi yok olma hallerinde </a:t>
            </a:r>
            <a:r>
              <a:rPr lang="tr-TR" sz="2400" b="1" dirty="0" smtClean="0">
                <a:latin typeface="Arial" pitchFamily="34" charset="0"/>
                <a:cs typeface="Arial" pitchFamily="34" charset="0"/>
              </a:rPr>
              <a:t>çıkış kaydedilir.</a:t>
            </a: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l"/>
            <a:r>
              <a:rPr lang="tr-TR" sz="2400" b="1" dirty="0" smtClean="0"/>
              <a:t>Kayıt Zamanı, kayıt değeri ve değer tespit komisyonu</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2092881"/>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Giriş ve çıkış kayıtları </a:t>
            </a:r>
            <a:r>
              <a:rPr lang="tr-TR" sz="2400" b="1" dirty="0" smtClean="0">
                <a:latin typeface="Arial" pitchFamily="34" charset="0"/>
                <a:cs typeface="Arial" pitchFamily="34" charset="0"/>
              </a:rPr>
              <a:t>Taşınır İşlem Fişine </a:t>
            </a:r>
            <a:r>
              <a:rPr lang="tr-TR" sz="2400" dirty="0" smtClean="0">
                <a:latin typeface="Arial" pitchFamily="34" charset="0"/>
                <a:cs typeface="Arial" pitchFamily="34" charset="0"/>
              </a:rPr>
              <a:t>dayanılarak yapılır.</a:t>
            </a:r>
            <a:endParaRPr lang="tr-TR" sz="1000"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l"/>
            <a:r>
              <a:rPr lang="tr-TR" sz="2400" b="1" dirty="0" smtClean="0"/>
              <a:t>Kayıt Zamanı, kayıt değeri ve değer tespit komisyonu</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4154984"/>
          </a:xfrm>
          <a:prstGeom prst="rect">
            <a:avLst/>
          </a:prstGeom>
        </p:spPr>
        <p:txBody>
          <a:bodyPr wrap="square">
            <a:spAutoFit/>
          </a:bodyPr>
          <a:lstStyle/>
          <a:p>
            <a:pPr algn="just"/>
            <a:r>
              <a:rPr lang="tr-TR" sz="2400" b="1" dirty="0" smtClean="0">
                <a:latin typeface="Arial" pitchFamily="34" charset="0"/>
                <a:cs typeface="Arial" pitchFamily="34" charset="0"/>
              </a:rPr>
              <a:t>Giriş ve çıkış kayıtlarında;</a:t>
            </a: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	a) Satın alma suretiyle edinme ve değer artırıcı değişiklik hallerinde maliyet bedeli,</a:t>
            </a:r>
          </a:p>
          <a:p>
            <a:pPr algn="just"/>
            <a:r>
              <a:rPr lang="tr-TR" sz="2400" dirty="0" smtClean="0">
                <a:latin typeface="Arial" pitchFamily="34" charset="0"/>
                <a:cs typeface="Arial" pitchFamily="34" charset="0"/>
              </a:rPr>
              <a:t>	b) Bedelsiz devir, kullanılamaz hale gelme, yok olma ve hurdaya ayrılma hallerinde kayıtlı değeri,</a:t>
            </a:r>
          </a:p>
          <a:p>
            <a:pPr algn="just"/>
            <a:r>
              <a:rPr lang="tr-TR" sz="2400" dirty="0" smtClean="0">
                <a:latin typeface="Arial" pitchFamily="34" charset="0"/>
                <a:cs typeface="Arial" pitchFamily="34" charset="0"/>
              </a:rPr>
              <a:t>	c) Bağış ve yardım yoluyla edinilen taşınırlarda; bağış ve yardımda bulunan tarafından ispat edici bir belge ile değeri belirtilmiş ise bu değer, belli bir değeri yoksa değer tespit komisyonunca belirlenen değer, </a:t>
            </a:r>
          </a:p>
          <a:p>
            <a:pPr algn="just"/>
            <a:r>
              <a:rPr lang="tr-TR" sz="2400" dirty="0" smtClean="0">
                <a:latin typeface="Arial" pitchFamily="34" charset="0"/>
                <a:cs typeface="Arial" pitchFamily="34" charset="0"/>
              </a:rPr>
              <a:t>	</a:t>
            </a:r>
            <a:r>
              <a:rPr lang="tr-TR" sz="2400" b="1" dirty="0" smtClean="0">
                <a:latin typeface="Arial" pitchFamily="34" charset="0"/>
                <a:cs typeface="Arial" pitchFamily="34" charset="0"/>
              </a:rPr>
              <a:t>esas alınır.</a:t>
            </a:r>
            <a:endParaRPr lang="tr-TR" sz="1000" b="1" i="1" dirty="0" smtClean="0">
              <a:solidFill>
                <a:srgbClr val="C00000"/>
              </a:solidFill>
              <a:latin typeface="Arial" pitchFamily="34" charset="0"/>
              <a:cs typeface="Arial" pitchFamily="34" charset="0"/>
              <a:hlinkClick r:id="rId4" action="ppaction://hlinkfile"/>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l"/>
            <a:r>
              <a:rPr lang="tr-TR" sz="2400" b="1" dirty="0" smtClean="0"/>
              <a:t>Kayıt Zamanı, kayıt değeri ve değer tespit komisyonu</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416320"/>
          </a:xfrm>
          <a:prstGeom prst="rect">
            <a:avLst/>
          </a:prstGeom>
        </p:spPr>
        <p:txBody>
          <a:bodyPr wrap="square">
            <a:spAutoFit/>
          </a:bodyPr>
          <a:lstStyle/>
          <a:p>
            <a:pPr algn="just"/>
            <a:r>
              <a:rPr lang="tr-TR" sz="2400" b="1" dirty="0" smtClean="0">
                <a:latin typeface="Arial" pitchFamily="34" charset="0"/>
                <a:cs typeface="Arial" pitchFamily="34" charset="0"/>
              </a:rPr>
              <a:t>Değer tespit komisyonu, </a:t>
            </a: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harcama yetkilisinin onayı ile taşınır kayıt yetkilisinin ve işin uzmanının da katıldığı </a:t>
            </a:r>
            <a:r>
              <a:rPr lang="tr-TR" sz="2400" b="1" dirty="0" smtClean="0">
                <a:latin typeface="Arial" pitchFamily="34" charset="0"/>
                <a:cs typeface="Arial" pitchFamily="34" charset="0"/>
              </a:rPr>
              <a:t>en az üç kişiden</a:t>
            </a:r>
            <a:r>
              <a:rPr lang="tr-TR" sz="2400" dirty="0" smtClean="0">
                <a:latin typeface="Arial" pitchFamily="34" charset="0"/>
                <a:cs typeface="Arial" pitchFamily="34" charset="0"/>
              </a:rPr>
              <a:t> oluşturulur. </a:t>
            </a: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Komisyon değer tespitinde ticaret odası, sanayi odası, borsa, meslek kuruluşları, ilgili diğer kuruluşlardan veya aynı nitelikteki taşınırı satın alan idarelerden ve fiyat araştırması sonuçlarından yararlanabilir.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algn="l"/>
            <a:r>
              <a:rPr lang="tr-TR" sz="2400" b="1" dirty="0" smtClean="0"/>
              <a:t>Kayıt Zamanı, kayıt değeri ve değer tespit komisyonu</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785652"/>
          </a:xfrm>
          <a:prstGeom prst="rect">
            <a:avLst/>
          </a:prstGeom>
        </p:spPr>
        <p:txBody>
          <a:bodyPr wrap="square">
            <a:spAutoFit/>
          </a:bodyPr>
          <a:lstStyle/>
          <a:p>
            <a:pPr algn="just"/>
            <a:r>
              <a:rPr lang="tr-TR" sz="2400" dirty="0" smtClean="0">
                <a:latin typeface="Arial" pitchFamily="34" charset="0"/>
                <a:cs typeface="Arial" pitchFamily="34" charset="0"/>
              </a:rPr>
              <a:t>Satın alma suretiyle edinilen taşınırların maliyet bedelinin tespitinde, Genel Yönetim Muhasebe Yönetmeliğinin ilgili hükümleri uygulanır. </a:t>
            </a: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Faturada çeşitli taşınırlar için topluca gösterilmiş giderler olması durumunda, giderler taşınırların alış bedelleri ile orantılı olarak paylaştırılır. </a:t>
            </a: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Taşınırlar faturada kayıtlara esas olacak şekilde çeşitleri itibarıyla ayrı ayrı gösterilir.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Dayanıklı Taşınırlarda Değer Artışı</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785652"/>
          </a:xfrm>
          <a:prstGeom prst="rect">
            <a:avLst/>
          </a:prstGeom>
        </p:spPr>
        <p:txBody>
          <a:bodyPr wrap="square">
            <a:spAutoFit/>
          </a:bodyPr>
          <a:lstStyle/>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Kullanım devamlılığının sağlanması için yapılan bakım ve onarım harcamaları hariç olmak üzere dayanıklı taşınırların; niteliğini, kullanım şeklini değiştiren, hizmet kalitesini ve taşınırlardan sağlanan faydayı artıran ve benzeri amaçlarla yapılan değer artırıcı harcamalar, taşınırın kayıtlı maliyet değerine Taşınır İşlem Fişi düzenlenmek suretiyle ilave edilir. </a:t>
            </a:r>
          </a:p>
          <a:p>
            <a:pPr algn="just"/>
            <a:r>
              <a:rPr lang="tr-TR" sz="2400" dirty="0" smtClean="0">
                <a:latin typeface="Arial" pitchFamily="34" charset="0"/>
                <a:cs typeface="Arial" pitchFamily="34" charset="0"/>
              </a:rPr>
              <a:t>	</a:t>
            </a:r>
          </a:p>
          <a:p>
            <a:pPr algn="just"/>
            <a:r>
              <a:rPr lang="tr-TR" sz="2400" dirty="0" smtClean="0">
                <a:latin typeface="Arial" pitchFamily="34" charset="0"/>
                <a:cs typeface="Arial" pitchFamily="34" charset="0"/>
              </a:rPr>
              <a:t>Bu şekilde maliyetlere ilave edilecek değer artırıcı harcamalar nitelik, tür ve tutar itibarıyla Bakanlıkça belirlenebilir.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600" b="1" dirty="0" smtClean="0"/>
              <a:t>Giriş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4154984"/>
          </a:xfrm>
          <a:prstGeom prst="rect">
            <a:avLst/>
          </a:prstGeom>
        </p:spPr>
        <p:txBody>
          <a:bodyPr wrap="square">
            <a:spAutoFit/>
          </a:bodyPr>
          <a:lstStyle/>
          <a:p>
            <a:endParaRPr lang="tr-TR" sz="2400" b="1" dirty="0" smtClean="0"/>
          </a:p>
          <a:p>
            <a:r>
              <a:rPr lang="tr-TR" sz="2400" b="1" dirty="0" smtClean="0"/>
              <a:t>MADDE 15 – Satın alınan taşınırların giriş işlemleri</a:t>
            </a:r>
          </a:p>
          <a:p>
            <a:r>
              <a:rPr lang="tr-TR" sz="2400" b="1" dirty="0" smtClean="0"/>
              <a:t>MADDE 16 – Bağış ve yardım yoluyla edinilen taşınırların girişi</a:t>
            </a:r>
          </a:p>
          <a:p>
            <a:r>
              <a:rPr lang="tr-TR" sz="2400" b="1" dirty="0" smtClean="0"/>
              <a:t>MADDE 17 – Sayım fazlası taşınırların girişi  </a:t>
            </a:r>
          </a:p>
          <a:p>
            <a:r>
              <a:rPr lang="tr-TR" sz="2400" b="1" dirty="0" smtClean="0"/>
              <a:t>MADDE 18 – İade edilen taşınırların girişi</a:t>
            </a:r>
          </a:p>
          <a:p>
            <a:r>
              <a:rPr lang="tr-TR" sz="2400" b="1" dirty="0" smtClean="0"/>
              <a:t>MADDE 19 – Devir alınan taşınırların girişi</a:t>
            </a:r>
          </a:p>
          <a:p>
            <a:r>
              <a:rPr lang="tr-TR" sz="2400" b="1" dirty="0" smtClean="0"/>
              <a:t>MADDE 20 – Tasfiye idaresinden edinilen taşınırların girişi</a:t>
            </a:r>
          </a:p>
          <a:p>
            <a:r>
              <a:rPr lang="tr-TR" sz="2400" b="1" dirty="0" smtClean="0">
                <a:solidFill>
                  <a:srgbClr val="C00000"/>
                </a:solidFill>
              </a:rPr>
              <a:t>MADDE 21 – İç imkânlarla üretilen taşınırlar ile kazı veya müsadere    yoluyla edinilen taşınırların giriş işlemleri      </a:t>
            </a:r>
            <a:endParaRPr lang="tr-TR" sz="2400" dirty="0" smtClean="0">
              <a:solidFill>
                <a:srgbClr val="C00000"/>
              </a:solidFill>
            </a:endParaRPr>
          </a:p>
          <a:p>
            <a:r>
              <a:rPr lang="tr-TR" sz="2400" b="1" dirty="0" smtClean="0"/>
              <a:t>	</a:t>
            </a:r>
            <a:endParaRPr lang="tr-TR" sz="2400" dirty="0" smtClean="0"/>
          </a:p>
          <a:p>
            <a:r>
              <a:rPr lang="tr-TR" sz="2400" b="1" dirty="0" smtClean="0"/>
              <a:t>	</a:t>
            </a:r>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Satın alınan taşınırların giriş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4278094"/>
          </a:xfrm>
          <a:prstGeom prst="rect">
            <a:avLst/>
          </a:prstGeom>
        </p:spPr>
        <p:txBody>
          <a:bodyPr wrap="square">
            <a:spAutoFit/>
          </a:bodyPr>
          <a:lstStyle/>
          <a:p>
            <a:pPr algn="just"/>
            <a:r>
              <a:rPr lang="tr-TR" sz="2800" b="1" dirty="0" smtClean="0"/>
              <a:t>MADDE 15 – Satın alınan taşınırların giriş işlemleri</a:t>
            </a:r>
          </a:p>
          <a:p>
            <a:pPr algn="just"/>
            <a:endParaRPr lang="tr-TR" sz="2400" dirty="0" smtClean="0">
              <a:latin typeface="Arial" pitchFamily="34" charset="0"/>
              <a:cs typeface="Arial" pitchFamily="34" charset="0"/>
            </a:endParaRPr>
          </a:p>
          <a:p>
            <a:pPr algn="just"/>
            <a:r>
              <a:rPr lang="tr-TR" sz="2000" dirty="0" smtClean="0">
                <a:latin typeface="Arial" pitchFamily="34" charset="0"/>
                <a:cs typeface="Arial" pitchFamily="34" charset="0"/>
              </a:rPr>
              <a:t>(1) Satın </a:t>
            </a:r>
            <a:r>
              <a:rPr lang="tr-TR" sz="2000" dirty="0">
                <a:latin typeface="Arial" pitchFamily="34" charset="0"/>
                <a:cs typeface="Arial" pitchFamily="34" charset="0"/>
              </a:rPr>
              <a:t>alınan taşınırlar için, teslim alındıktan sonra, Taşınır Kod Listesindeki hesap kodları itibarıyla üçer nüsha Taşınır İşlem Fişi düzenlenir.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2) </a:t>
            </a:r>
            <a:r>
              <a:rPr lang="tr-TR" sz="2000" dirty="0" smtClean="0">
                <a:latin typeface="Arial" pitchFamily="34" charset="0"/>
                <a:cs typeface="Arial" pitchFamily="34" charset="0"/>
              </a:rPr>
              <a:t>Alımı </a:t>
            </a:r>
            <a:r>
              <a:rPr lang="tr-TR" sz="2000" dirty="0">
                <a:latin typeface="Arial" pitchFamily="34" charset="0"/>
                <a:cs typeface="Arial" pitchFamily="34" charset="0"/>
              </a:rPr>
              <a:t>bir merkezden yapılarak birden fazla birime doğrudan teslim edilen taşınırlar için, taşınırın teslim edildiği birimlerce iki nüsha Taşınır Geçici Alındısı düzenlenir ve bir nüshası alımı yapan birime gönderilir. Alımı yapan birim, bu alındıya dayanarak, ödemeye ve kendi giriş kayıtlarına esas olmak üzere Taşınır İşlem Fişi düzenler. Diğer birimlerden alınan geçici alındılar, düzenlenen bu fişin idarede kalan nüshasına bağlanır. Alımı yapan birimce giriş kayıtları yapıldıktan sonra düzenlenecek Taşınır İşlem Fişiyle de ilgili diğer birimler adına çıkış kaydedilir.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15</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1230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Satın alınan taşınırların giriş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046988"/>
          </a:xfrm>
          <a:prstGeom prst="rect">
            <a:avLst/>
          </a:prstGeom>
        </p:spPr>
        <p:txBody>
          <a:bodyPr wrap="square">
            <a:spAutoFit/>
          </a:bodyPr>
          <a:lstStyle/>
          <a:p>
            <a:pPr algn="just"/>
            <a:r>
              <a:rPr lang="tr-TR" sz="2800" b="1" dirty="0" smtClean="0"/>
              <a:t>MADDE 15 – Satın alınan taşınırların giriş işlemleri</a:t>
            </a:r>
          </a:p>
          <a:p>
            <a:pPr algn="just"/>
            <a:endParaRPr lang="tr-TR" sz="2400" dirty="0" smtClean="0">
              <a:latin typeface="Arial" pitchFamily="34" charset="0"/>
              <a:cs typeface="Arial" pitchFamily="34" charset="0"/>
            </a:endParaRPr>
          </a:p>
          <a:p>
            <a:pPr algn="just"/>
            <a:r>
              <a:rPr lang="tr-TR" sz="2000" dirty="0">
                <a:latin typeface="Arial" pitchFamily="34" charset="0"/>
                <a:cs typeface="Arial" pitchFamily="34" charset="0"/>
              </a:rPr>
              <a:t>(3) Farklı hesaplara kaydı gereken taşınırların aynı faturada yer alması halinde, faturadaki taşınırların kaydedileceği hesap sayısınca fatura fotokopileri çıkarılır ve üzerine her hesap için düzenlenen Taşınır İşlem Fişinin numarası yazılır. Fişin birinci nüshası ödeme emri belgesine, ikinci nüshası ise ödeme emri belgesinin harcama biriminde kalan nüshasına bağlanır. Üçüncü nüshası, muayene ve kabul komisyon tutanağı veya idare yetkilisince düzenlenmiş kabul belgesi ile birlikte, sıralı olarak dosyalanır.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15</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498977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solidFill>
                <a:prstClr val="white"/>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prstClr val="white">
                    <a:lumMod val="95000"/>
                  </a:prstClr>
                </a:solidFill>
                <a:latin typeface="Arial" pitchFamily="34" charset="0"/>
                <a:cs typeface="Arial" pitchFamily="34" charset="0"/>
              </a:rPr>
              <a:t>Amaç</a:t>
            </a:r>
            <a:endParaRPr lang="tr-TR" sz="2400" b="1" dirty="0">
              <a:solidFill>
                <a:prstClr val="white">
                  <a:lumMod val="95000"/>
                </a:prstClr>
              </a:solidFill>
              <a:latin typeface="Arial" pitchFamily="34" charset="0"/>
              <a:cs typeface="Arial" pitchFamily="34" charset="0"/>
            </a:endParaRPr>
          </a:p>
        </p:txBody>
      </p:sp>
      <p:sp>
        <p:nvSpPr>
          <p:cNvPr id="5" name="Alt Başlık 2"/>
          <p:cNvSpPr txBox="1">
            <a:spLocks/>
          </p:cNvSpPr>
          <p:nvPr/>
        </p:nvSpPr>
        <p:spPr>
          <a:xfrm>
            <a:off x="0" y="699542"/>
            <a:ext cx="9144000" cy="5509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400" b="1" dirty="0">
              <a:solidFill>
                <a:srgbClr val="CA6A68"/>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Dikdörtgen 1"/>
          <p:cNvSpPr/>
          <p:nvPr/>
        </p:nvSpPr>
        <p:spPr>
          <a:xfrm>
            <a:off x="249484" y="707367"/>
            <a:ext cx="8645031" cy="3477875"/>
          </a:xfrm>
          <a:prstGeom prst="rect">
            <a:avLst/>
          </a:prstGeom>
        </p:spPr>
        <p:txBody>
          <a:bodyPr wrap="square">
            <a:spAutoFit/>
          </a:bodyPr>
          <a:lstStyle/>
          <a:p>
            <a:r>
              <a:rPr lang="tr-TR" sz="2000" b="1" dirty="0" smtClean="0">
                <a:latin typeface="Arial" pitchFamily="34" charset="0"/>
                <a:cs typeface="Arial" pitchFamily="34" charset="0"/>
              </a:rPr>
              <a:t>Yönetmeliğin amacı,</a:t>
            </a:r>
            <a:r>
              <a:rPr lang="tr-TR" sz="2000" dirty="0" smtClean="0">
                <a:latin typeface="Arial" pitchFamily="34" charset="0"/>
                <a:cs typeface="Arial" pitchFamily="34" charset="0"/>
              </a:rPr>
              <a:t> </a:t>
            </a:r>
          </a:p>
          <a:p>
            <a:endParaRPr lang="tr-TR" sz="2000" dirty="0" smtClean="0">
              <a:latin typeface="Arial" pitchFamily="34" charset="0"/>
              <a:cs typeface="Arial" pitchFamily="34" charset="0"/>
            </a:endParaRPr>
          </a:p>
          <a:p>
            <a:pPr marL="285750" indent="-285750">
              <a:buFont typeface="Wingdings" pitchFamily="2" charset="2"/>
              <a:buChar char="v"/>
            </a:pPr>
            <a:r>
              <a:rPr lang="tr-TR" sz="2000" dirty="0" smtClean="0">
                <a:latin typeface="Arial" pitchFamily="34" charset="0"/>
                <a:cs typeface="Arial" pitchFamily="34" charset="0"/>
              </a:rPr>
              <a:t>Kaynağına </a:t>
            </a:r>
            <a:r>
              <a:rPr lang="tr-TR" sz="2000" dirty="0">
                <a:latin typeface="Arial" pitchFamily="34" charset="0"/>
                <a:cs typeface="Arial" pitchFamily="34" charset="0"/>
              </a:rPr>
              <a:t>ve edinme yöntemine bakılmaksızın kamu idarelerine ait taşınır malların </a:t>
            </a:r>
            <a:r>
              <a:rPr lang="tr-TR" sz="2000" dirty="0" smtClean="0">
                <a:latin typeface="Arial" pitchFamily="34" charset="0"/>
                <a:cs typeface="Arial" pitchFamily="34" charset="0"/>
              </a:rPr>
              <a:t>kaydı</a:t>
            </a:r>
            <a:r>
              <a:rPr lang="tr-TR" sz="2000" dirty="0">
                <a:latin typeface="Arial" pitchFamily="34" charset="0"/>
                <a:cs typeface="Arial" pitchFamily="34" charset="0"/>
              </a:rPr>
              <a:t>, </a:t>
            </a:r>
            <a:r>
              <a:rPr lang="tr-TR" sz="2000" dirty="0" smtClean="0">
                <a:latin typeface="Arial" pitchFamily="34" charset="0"/>
                <a:cs typeface="Arial" pitchFamily="34" charset="0"/>
              </a:rPr>
              <a:t>muhafazası </a:t>
            </a:r>
            <a:r>
              <a:rPr lang="tr-TR" sz="2000" dirty="0">
                <a:latin typeface="Arial" pitchFamily="34" charset="0"/>
                <a:cs typeface="Arial" pitchFamily="34" charset="0"/>
              </a:rPr>
              <a:t>ve kullanımı ile yönetim hesabının verilmesi, </a:t>
            </a:r>
            <a:endParaRPr lang="tr-TR" sz="2000" dirty="0" smtClean="0">
              <a:latin typeface="Arial" pitchFamily="34" charset="0"/>
              <a:cs typeface="Arial" pitchFamily="34" charset="0"/>
            </a:endParaRPr>
          </a:p>
          <a:p>
            <a:pPr marL="285750" indent="-285750">
              <a:buFont typeface="Wingdings" pitchFamily="2" charset="2"/>
              <a:buChar char="v"/>
            </a:pPr>
            <a:endParaRPr lang="tr-TR" sz="2000" dirty="0" smtClean="0">
              <a:latin typeface="Arial" pitchFamily="34" charset="0"/>
              <a:cs typeface="Arial" pitchFamily="34" charset="0"/>
            </a:endParaRPr>
          </a:p>
          <a:p>
            <a:pPr marL="285750" indent="-285750">
              <a:buFont typeface="Wingdings" pitchFamily="2" charset="2"/>
              <a:buChar char="v"/>
            </a:pPr>
            <a:r>
              <a:rPr lang="tr-TR" sz="2000" dirty="0" smtClean="0">
                <a:latin typeface="Arial" pitchFamily="34" charset="0"/>
                <a:cs typeface="Arial" pitchFamily="34" charset="0"/>
              </a:rPr>
              <a:t>Merkez </a:t>
            </a:r>
            <a:r>
              <a:rPr lang="tr-TR" sz="2000" dirty="0">
                <a:latin typeface="Arial" pitchFamily="34" charset="0"/>
                <a:cs typeface="Arial" pitchFamily="34" charset="0"/>
              </a:rPr>
              <a:t>ve taşrada taşınır yönetim sorumlularıyla bunlar adına görev yapacak olanların belirlenmesi </a:t>
            </a:r>
            <a:endParaRPr lang="tr-TR" sz="2000" dirty="0" smtClean="0">
              <a:latin typeface="Arial" pitchFamily="34" charset="0"/>
              <a:cs typeface="Arial" pitchFamily="34" charset="0"/>
            </a:endParaRPr>
          </a:p>
          <a:p>
            <a:pPr marL="285750" indent="-285750">
              <a:buFont typeface="Wingdings" pitchFamily="2" charset="2"/>
              <a:buChar char="v"/>
            </a:pPr>
            <a:endParaRPr lang="tr-TR" sz="2000" dirty="0" smtClean="0">
              <a:latin typeface="Arial" pitchFamily="34" charset="0"/>
              <a:cs typeface="Arial" pitchFamily="34" charset="0"/>
            </a:endParaRPr>
          </a:p>
          <a:p>
            <a:pPr marL="285750" indent="-285750">
              <a:buFont typeface="Wingdings" pitchFamily="2" charset="2"/>
              <a:buChar char="v"/>
            </a:pPr>
            <a:r>
              <a:rPr lang="tr-TR" sz="2000" dirty="0" smtClean="0">
                <a:latin typeface="Arial" pitchFamily="34" charset="0"/>
                <a:cs typeface="Arial" pitchFamily="34" charset="0"/>
              </a:rPr>
              <a:t>Kamu </a:t>
            </a:r>
            <a:r>
              <a:rPr lang="tr-TR" sz="2000" dirty="0">
                <a:latin typeface="Arial" pitchFamily="34" charset="0"/>
                <a:cs typeface="Arial" pitchFamily="34" charset="0"/>
              </a:rPr>
              <a:t>idareleri arasında taşınırların bedelsiz devri ile tahsisine ilişkin esas ve usulleri belirlemektir.</a:t>
            </a:r>
          </a:p>
        </p:txBody>
      </p:sp>
    </p:spTree>
    <p:extLst>
      <p:ext uri="{BB962C8B-B14F-4D97-AF65-F5344CB8AC3E}">
        <p14:creationId xmlns:p14="http://schemas.microsoft.com/office/powerpoint/2010/main" val="15293058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Satın alınan taşınırların giriş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2123658"/>
          </a:xfrm>
          <a:prstGeom prst="rect">
            <a:avLst/>
          </a:prstGeom>
        </p:spPr>
        <p:txBody>
          <a:bodyPr wrap="square">
            <a:spAutoFit/>
          </a:bodyPr>
          <a:lstStyle/>
          <a:p>
            <a:pPr algn="just"/>
            <a:r>
              <a:rPr lang="tr-TR" sz="2800" b="1" dirty="0" smtClean="0"/>
              <a:t>MADDE 15 – Satın alınan taşınırların giriş işlemleri</a:t>
            </a:r>
          </a:p>
          <a:p>
            <a:pPr algn="just"/>
            <a:endParaRPr lang="tr-TR" sz="2400" dirty="0" smtClean="0">
              <a:latin typeface="Arial" pitchFamily="34" charset="0"/>
              <a:cs typeface="Arial" pitchFamily="34" charset="0"/>
            </a:endParaRPr>
          </a:p>
          <a:p>
            <a:pPr algn="just"/>
            <a:r>
              <a:rPr lang="tr-TR" sz="2000" dirty="0">
                <a:latin typeface="Arial" pitchFamily="34" charset="0"/>
                <a:cs typeface="Arial" pitchFamily="34" charset="0"/>
              </a:rPr>
              <a:t>(4) Satın alınan dergi ve gazete gibi süreli yayınların bedellerinin ödenmesi sırasında Taşınır İşlem Fişi düzenlenmez. Söz konusu yayınlardan cilt birliği sağlananlar, </a:t>
            </a:r>
            <a:r>
              <a:rPr lang="tr-TR" sz="2000" dirty="0" err="1">
                <a:latin typeface="Arial" pitchFamily="34" charset="0"/>
                <a:cs typeface="Arial" pitchFamily="34" charset="0"/>
              </a:rPr>
              <a:t>ciltletildikten</a:t>
            </a:r>
            <a:r>
              <a:rPr lang="tr-TR" sz="2000" dirty="0">
                <a:latin typeface="Arial" pitchFamily="34" charset="0"/>
                <a:cs typeface="Arial" pitchFamily="34" charset="0"/>
              </a:rPr>
              <a:t> sonra Taşınır İşlem Fişi düzenlenerek kayıtlara alınır.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15</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02337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Satın alınan taşınırların giriş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847207"/>
          </a:xfrm>
          <a:prstGeom prst="rect">
            <a:avLst/>
          </a:prstGeom>
        </p:spPr>
        <p:txBody>
          <a:bodyPr wrap="square">
            <a:spAutoFit/>
          </a:bodyPr>
          <a:lstStyle/>
          <a:p>
            <a:pPr algn="just"/>
            <a:r>
              <a:rPr lang="tr-TR" sz="2800" b="1" dirty="0" smtClean="0"/>
              <a:t>MADDE 15 – Satın alınan taşınırların giriş işlemleri</a:t>
            </a: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Söz konusu maddeye aşağıdaki fıkra eklenmiştir.</a:t>
            </a:r>
          </a:p>
          <a:p>
            <a:pPr algn="just"/>
            <a:endParaRPr lang="tr-TR" sz="2400" dirty="0" smtClean="0">
              <a:latin typeface="Arial" pitchFamily="34" charset="0"/>
              <a:cs typeface="Arial" pitchFamily="34" charset="0"/>
            </a:endParaRPr>
          </a:p>
          <a:p>
            <a:pPr algn="just"/>
            <a:r>
              <a:rPr lang="tr-TR" sz="2400" dirty="0" smtClean="0">
                <a:solidFill>
                  <a:srgbClr val="FF0000"/>
                </a:solidFill>
                <a:latin typeface="Arial" pitchFamily="34" charset="0"/>
                <a:cs typeface="Arial" pitchFamily="34" charset="0"/>
              </a:rPr>
              <a:t>“(5) Kamu idarelerince </a:t>
            </a:r>
            <a:r>
              <a:rPr lang="tr-TR" sz="2400" dirty="0" err="1" smtClean="0">
                <a:solidFill>
                  <a:srgbClr val="FF0000"/>
                </a:solidFill>
                <a:latin typeface="Arial" pitchFamily="34" charset="0"/>
                <a:cs typeface="Arial" pitchFamily="34" charset="0"/>
              </a:rPr>
              <a:t>satınalma</a:t>
            </a:r>
            <a:r>
              <a:rPr lang="tr-TR" sz="2400" dirty="0" smtClean="0">
                <a:solidFill>
                  <a:srgbClr val="FF0000"/>
                </a:solidFill>
                <a:latin typeface="Arial" pitchFamily="34" charset="0"/>
                <a:cs typeface="Arial" pitchFamily="34" charset="0"/>
              </a:rPr>
              <a:t> suretiyle edinilen binalarla birlikte teslim alınan ancak binanın bütünleyici unsurlarından olmayan taşınır kapsamındaki tesisler ile diğer büro makine ve malzemeleri, varsa belgesinde gösterilen bedeli, böyle bir belge yoksa komisyonca tespit edilen gerçeğe uygun değeri üzerinden envanter işlem seçeneğiyle taşınır kayıtlarına alınır.”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15</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Bağış ve yardım yoluyla edinilen taşınırların girişi</a:t>
            </a:r>
            <a:endParaRPr lang="tr-TR" sz="24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539430"/>
          </a:xfrm>
          <a:prstGeom prst="rect">
            <a:avLst/>
          </a:prstGeom>
        </p:spPr>
        <p:txBody>
          <a:bodyPr wrap="square">
            <a:spAutoFit/>
          </a:bodyPr>
          <a:lstStyle/>
          <a:p>
            <a:pPr algn="just"/>
            <a:endParaRPr lang="tr-TR" sz="2800" b="1" dirty="0" smtClean="0"/>
          </a:p>
          <a:p>
            <a:pPr algn="just"/>
            <a:endParaRPr lang="tr-TR" sz="2800" b="1" dirty="0"/>
          </a:p>
          <a:p>
            <a:pPr algn="just"/>
            <a:r>
              <a:rPr lang="tr-TR" sz="2800" b="1" dirty="0" smtClean="0"/>
              <a:t>MADDE </a:t>
            </a:r>
            <a:r>
              <a:rPr lang="tr-TR" sz="2800" b="1" dirty="0"/>
              <a:t>16 –</a:t>
            </a:r>
            <a:r>
              <a:rPr lang="tr-TR" sz="2800" dirty="0"/>
              <a:t> (1) Kanunun 40 </a:t>
            </a:r>
            <a:r>
              <a:rPr lang="tr-TR" sz="2800" dirty="0" err="1"/>
              <a:t>ıncı</a:t>
            </a:r>
            <a:r>
              <a:rPr lang="tr-TR" sz="2800" dirty="0"/>
              <a:t> maddesi ile diğer mevzuat çerçevesinde bağış ve yardım olarak edinilen taşınırlar teslim alındığında, taşınır kayıt kontrol yetkilisi tarafından Taşınır İşlem Fişi düzenlenerek kayıtlara alınır. Fişin birinci nüshası bağış ve yardım edene verilir veya gönderilir.</a:t>
            </a:r>
            <a:endParaRPr lang="tr-TR" sz="2000" dirty="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16</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01630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Sayım fazlası taşınırların girişi </a:t>
            </a:r>
            <a:endParaRPr lang="tr-TR" sz="24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539430"/>
          </a:xfrm>
          <a:prstGeom prst="rect">
            <a:avLst/>
          </a:prstGeom>
        </p:spPr>
        <p:txBody>
          <a:bodyPr wrap="square">
            <a:spAutoFit/>
          </a:bodyPr>
          <a:lstStyle/>
          <a:p>
            <a:pPr algn="just"/>
            <a:endParaRPr lang="tr-TR" sz="2800" b="1" dirty="0" smtClean="0"/>
          </a:p>
          <a:p>
            <a:pPr algn="just"/>
            <a:endParaRPr lang="tr-TR" sz="2800" b="1" dirty="0"/>
          </a:p>
          <a:p>
            <a:pPr algn="just"/>
            <a:r>
              <a:rPr lang="tr-TR" sz="2800" b="1" dirty="0"/>
              <a:t>MADDE 17 – </a:t>
            </a:r>
            <a:r>
              <a:rPr lang="tr-TR" sz="2800" dirty="0"/>
              <a:t>(1) Yapılan sayım sonucunda fazla bulunan taşınırlar, Taşınır İşlem Fişi düzenlenerek kayıtlara alınır. Sayım fazlası taşınırların giriş kaydedilmesinde; söz konusu taşınırla aynı nitelikte son bir yıl içinde girişi yapılan taşınır varsa bu değer, aksi halde değer tespit komisyonu tarafından belirlenecek değer esas alınır.</a:t>
            </a:r>
            <a:endParaRPr lang="tr-TR" sz="2000" dirty="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17</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21639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İade edilen taşınırların girişi</a:t>
            </a:r>
            <a:endParaRPr lang="tr-TR" sz="32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046988"/>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endParaRPr lang="tr-TR" sz="2400" b="1" dirty="0">
              <a:latin typeface="Arial" pitchFamily="34" charset="0"/>
              <a:cs typeface="Arial" pitchFamily="34" charset="0"/>
            </a:endParaRPr>
          </a:p>
          <a:p>
            <a:pPr algn="just"/>
            <a:r>
              <a:rPr lang="tr-TR" sz="2400" b="1" dirty="0" smtClean="0">
                <a:latin typeface="Arial" pitchFamily="34" charset="0"/>
                <a:cs typeface="Arial" pitchFamily="34" charset="0"/>
              </a:rPr>
              <a:t>MADDE </a:t>
            </a:r>
            <a:r>
              <a:rPr lang="tr-TR" sz="2400" b="1" dirty="0">
                <a:latin typeface="Arial" pitchFamily="34" charset="0"/>
                <a:cs typeface="Arial" pitchFamily="34" charset="0"/>
              </a:rPr>
              <a:t>18 – </a:t>
            </a:r>
            <a:r>
              <a:rPr lang="tr-TR" sz="2400" dirty="0">
                <a:latin typeface="Arial" pitchFamily="34" charset="0"/>
                <a:cs typeface="Arial" pitchFamily="34" charset="0"/>
              </a:rPr>
              <a:t>(1) Kullanıma verilen tüketim malzemelerinden herhangi bir nedenle iade edilenler, iadeyi yapan birim yetkilisinin onayını taşıyan ve iade edilen malzemenin cins ve miktarını belirten belge karşılığında teslim alınır ve Taşınır İşlem Fişi düzenlenerek tekrar giriş kaydedilir. Fişin birinci nüshası taşınırları iade edene verilir. </a:t>
            </a:r>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17323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İade edilen taşınırların girişi</a:t>
            </a:r>
            <a:endParaRPr lang="tr-TR" sz="32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046988"/>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endParaRPr lang="tr-TR" sz="2400" b="1" dirty="0">
              <a:latin typeface="Arial" pitchFamily="34" charset="0"/>
              <a:cs typeface="Arial" pitchFamily="34" charset="0"/>
            </a:endParaRPr>
          </a:p>
          <a:p>
            <a:pPr algn="just"/>
            <a:r>
              <a:rPr lang="tr-TR" sz="2400" b="1" dirty="0">
                <a:latin typeface="Arial" pitchFamily="34" charset="0"/>
                <a:cs typeface="Arial" pitchFamily="34" charset="0"/>
              </a:rPr>
              <a:t>(2) </a:t>
            </a:r>
            <a:r>
              <a:rPr lang="tr-TR" sz="2400" dirty="0">
                <a:latin typeface="Arial" pitchFamily="34" charset="0"/>
                <a:cs typeface="Arial" pitchFamily="34" charset="0"/>
              </a:rPr>
              <a:t>Yönetmelik eki taşınır kod listesinde tüketim malzemesi olarak sınıflandırılan taşınırlardan, üzerine kayıt yapmak veya yeniden formatlanmak ya da doldurulmak suretiyle tekrar kullanılması mümkün olanların, görevin tamamlanmasını takiben ambara iadesi zorunludur. Bu şekilde iade edilen taşınırlar hakkında birinci fıkraya göre işlem yapılır.</a:t>
            </a:r>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9654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İade edilen taşınırların girişi</a:t>
            </a:r>
            <a:endParaRPr lang="tr-TR" sz="32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4154984"/>
          </a:xfrm>
          <a:prstGeom prst="rect">
            <a:avLst/>
          </a:prstGeom>
        </p:spPr>
        <p:txBody>
          <a:bodyPr wrap="square">
            <a:spAutoFit/>
          </a:bodyPr>
          <a:lstStyle/>
          <a:p>
            <a:pPr algn="just"/>
            <a:r>
              <a:rPr lang="tr-TR" sz="2400" dirty="0" smtClean="0">
                <a:latin typeface="Arial" pitchFamily="34" charset="0"/>
                <a:cs typeface="Arial" pitchFamily="34" charset="0"/>
              </a:rPr>
              <a:t>Söz konusu maddenin üçüncü fıkrası aşağıdaki şekilde değiştirilmiştir.</a:t>
            </a: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“(3) Kullanıma verilen dayanıklı taşınırlardan, herhangi bir nedenle ilgililerince iade edilenler için Taşınır İşlem Fişi düzenlenmez. Bu taşınırların kullanıma verilmelerinde düzenlenmiş olan Taşınır Teslim Belgesi, taşınırın geri alındığına ilişkin ilgili bölümü imzalanarak kişiye geri verilir ve kayıtlar buna göre güncellenir.”	</a:t>
            </a:r>
          </a:p>
          <a:p>
            <a:pPr algn="just"/>
            <a:r>
              <a:rPr lang="tr-TR" sz="1400" dirty="0" smtClean="0">
                <a:latin typeface="Arial" pitchFamily="34" charset="0"/>
                <a:cs typeface="Arial" pitchFamily="34" charset="0"/>
                <a:hlinkClick r:id="rId4" action="ppaction://hlinkfile"/>
              </a:rPr>
              <a:t>Eski hali</a:t>
            </a:r>
            <a:r>
              <a:rPr lang="tr-TR" sz="2400" dirty="0" smtClean="0">
                <a:latin typeface="Arial" pitchFamily="34" charset="0"/>
                <a:cs typeface="Arial" pitchFamily="34" charset="0"/>
                <a:hlinkClick r:id="rId4" action="ppaction://hlinkfile"/>
              </a:rPr>
              <a:t> </a:t>
            </a:r>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a:t>Devir alınan taşınırların girişi</a:t>
            </a:r>
            <a:endParaRPr lang="tr-TR" sz="32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785652"/>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endParaRPr lang="tr-TR" sz="2400" b="1" dirty="0">
              <a:latin typeface="Arial" pitchFamily="34" charset="0"/>
              <a:cs typeface="Arial" pitchFamily="34" charset="0"/>
            </a:endParaRPr>
          </a:p>
          <a:p>
            <a:pPr algn="just"/>
            <a:r>
              <a:rPr lang="tr-TR" sz="2400" b="1" dirty="0">
                <a:latin typeface="Arial" pitchFamily="34" charset="0"/>
                <a:cs typeface="Arial" pitchFamily="34" charset="0"/>
              </a:rPr>
              <a:t>MADDE 19 – </a:t>
            </a:r>
            <a:r>
              <a:rPr lang="tr-TR" sz="2400" dirty="0">
                <a:latin typeface="Arial" pitchFamily="34" charset="0"/>
                <a:cs typeface="Arial" pitchFamily="34" charset="0"/>
              </a:rPr>
              <a:t>(1) Kamu idarelerince 31 inci madde hükümlerine göre bedelsiz olarak devir alınan taşınırlar, devreden idarenin Taşınır İşlem Fişinde gösterilen değer esas alınarak düzenlenecek Taşınır İşlem Fişi ile giriş kaydedilir ve Fişin bir nüshası yedi gün içerisinde devreden idarenin çıkış kaydına esas Taşınır İşlem Fişine bağlanmak üzere gönderilir. Devralan idarenin yapmış olduğu taşıma giderleri taşınırın değeri ile ilişkilendirilmez.</a:t>
            </a:r>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19</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777817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a:t>Devir alınan taşınırların girişi</a:t>
            </a:r>
            <a:endParaRPr lang="tr-TR" sz="32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785652"/>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endParaRPr lang="tr-TR" sz="2400" b="1" dirty="0">
              <a:latin typeface="Arial" pitchFamily="34" charset="0"/>
              <a:cs typeface="Arial" pitchFamily="34" charset="0"/>
            </a:endParaRPr>
          </a:p>
          <a:p>
            <a:pPr algn="just"/>
            <a:r>
              <a:rPr lang="tr-TR" sz="2400" b="1" dirty="0">
                <a:latin typeface="Arial" pitchFamily="34" charset="0"/>
                <a:cs typeface="Arial" pitchFamily="34" charset="0"/>
              </a:rPr>
              <a:t>(2) </a:t>
            </a:r>
            <a:r>
              <a:rPr lang="tr-TR" sz="2400" dirty="0">
                <a:latin typeface="Arial" pitchFamily="34" charset="0"/>
                <a:cs typeface="Arial" pitchFamily="34" charset="0"/>
              </a:rPr>
              <a:t>Aynı kamu idaresinin muhtelif harcama birimlerinin ambarları arasında devredilen taşınırların alınmasında da Taşınır İşlem Fişi düzenlenir ve Fişin birinci nüshası ilgili taşınır kayıt ve kontrol yetkilisine verilir. </a:t>
            </a:r>
          </a:p>
          <a:p>
            <a:pPr algn="just"/>
            <a:r>
              <a:rPr lang="tr-TR" sz="2400" b="1" dirty="0">
                <a:latin typeface="Arial" pitchFamily="34" charset="0"/>
                <a:cs typeface="Arial" pitchFamily="34" charset="0"/>
              </a:rPr>
              <a:t>	</a:t>
            </a:r>
          </a:p>
          <a:p>
            <a:pPr algn="just"/>
            <a:r>
              <a:rPr lang="tr-TR" sz="2400" b="1" dirty="0" smtClean="0">
                <a:latin typeface="Arial" pitchFamily="34" charset="0"/>
                <a:cs typeface="Arial" pitchFamily="34" charset="0"/>
              </a:rPr>
              <a:t>(</a:t>
            </a:r>
            <a:r>
              <a:rPr lang="tr-TR" sz="2400" b="1" dirty="0">
                <a:latin typeface="Arial" pitchFamily="34" charset="0"/>
                <a:cs typeface="Arial" pitchFamily="34" charset="0"/>
              </a:rPr>
              <a:t>3) </a:t>
            </a:r>
            <a:r>
              <a:rPr lang="tr-TR" sz="2400" dirty="0">
                <a:latin typeface="Arial" pitchFamily="34" charset="0"/>
                <a:cs typeface="Arial" pitchFamily="34" charset="0"/>
              </a:rPr>
              <a:t>Aynı harcama biriminin ambarları arasındaki taşınır devirlerinde düzenlenen Taşınır İşlem Fişi muhasebe birimine gönderilmez.</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19</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26950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t>Tasfiye idaresinden edinilen taşınırların girişi</a:t>
            </a:r>
            <a:endParaRPr lang="tr-TR" sz="28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2677656"/>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r>
              <a:rPr lang="tr-TR" sz="2400" b="1" dirty="0">
                <a:latin typeface="Arial" pitchFamily="34" charset="0"/>
                <a:cs typeface="Arial" pitchFamily="34" charset="0"/>
              </a:rPr>
              <a:t>MADDE 20–(1) </a:t>
            </a:r>
            <a:r>
              <a:rPr lang="tr-TR" sz="2400" dirty="0" smtClean="0">
                <a:latin typeface="Arial" pitchFamily="34" charset="0"/>
                <a:cs typeface="Arial" pitchFamily="34" charset="0"/>
              </a:rPr>
              <a:t>27/10/1999 </a:t>
            </a:r>
            <a:r>
              <a:rPr lang="tr-TR" sz="2400" dirty="0">
                <a:latin typeface="Arial" pitchFamily="34" charset="0"/>
                <a:cs typeface="Arial" pitchFamily="34" charset="0"/>
              </a:rPr>
              <a:t>tarihli ve 4458 sayılı Gümrük Kanununun 178 inci maddesi gereğince yürürlüğe konulan tasfiye işlemlerine ilişkin yönetmelik hükümleri çerçevesinde kamu idarelerince temin edilen taşınırlar için Taşınır İşlem Fişi düzenlenir ve giriş kaydı yapılır. Fişin birinci nüshası, taşınırı teslim eden ilgili idare yetkilisine verilir.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20</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90582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solidFill>
                <a:prstClr val="white"/>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prstClr val="white">
                    <a:lumMod val="95000"/>
                  </a:prstClr>
                </a:solidFill>
                <a:latin typeface="Arial" pitchFamily="34" charset="0"/>
                <a:cs typeface="Arial" pitchFamily="34" charset="0"/>
              </a:rPr>
              <a:t>Kapsam (İdareler Yönünden)</a:t>
            </a:r>
            <a:endParaRPr lang="tr-TR" sz="2400" b="1" dirty="0">
              <a:solidFill>
                <a:prstClr val="white">
                  <a:lumMod val="95000"/>
                </a:prstClr>
              </a:solidFill>
              <a:latin typeface="Arial" pitchFamily="34" charset="0"/>
              <a:cs typeface="Arial" pitchFamily="34" charset="0"/>
            </a:endParaRPr>
          </a:p>
        </p:txBody>
      </p:sp>
      <p:sp>
        <p:nvSpPr>
          <p:cNvPr id="2" name="Dikdörtgen 1"/>
          <p:cNvSpPr/>
          <p:nvPr/>
        </p:nvSpPr>
        <p:spPr>
          <a:xfrm>
            <a:off x="249484" y="707367"/>
            <a:ext cx="8645031" cy="1323439"/>
          </a:xfrm>
          <a:prstGeom prst="rect">
            <a:avLst/>
          </a:prstGeom>
        </p:spPr>
        <p:txBody>
          <a:bodyPr wrap="square">
            <a:spAutoFit/>
          </a:bodyPr>
          <a:lstStyle/>
          <a:p>
            <a:endParaRPr lang="tr-TR" sz="2000" dirty="0" smtClean="0">
              <a:latin typeface="Arial" pitchFamily="34" charset="0"/>
              <a:cs typeface="Arial" pitchFamily="34" charset="0"/>
            </a:endParaRPr>
          </a:p>
          <a:p>
            <a:endParaRPr lang="tr-TR" sz="2000" dirty="0">
              <a:latin typeface="Arial" pitchFamily="34" charset="0"/>
              <a:cs typeface="Arial" pitchFamily="34" charset="0"/>
            </a:endParaRPr>
          </a:p>
          <a:p>
            <a:endParaRPr lang="tr-TR" sz="2000" dirty="0" smtClean="0">
              <a:latin typeface="Arial" pitchFamily="34" charset="0"/>
              <a:cs typeface="Arial" pitchFamily="34" charset="0"/>
            </a:endParaRPr>
          </a:p>
          <a:p>
            <a:endParaRPr lang="tr-TR" sz="2000" dirty="0">
              <a:latin typeface="Arial" pitchFamily="34" charset="0"/>
              <a:cs typeface="Arial" pitchFamily="34" charset="0"/>
            </a:endParaRP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329" y="694689"/>
            <a:ext cx="7184555" cy="4155925"/>
          </a:xfrm>
          <a:prstGeom prst="rect">
            <a:avLst/>
          </a:prstGeom>
        </p:spPr>
      </p:pic>
    </p:spTree>
    <p:extLst>
      <p:ext uri="{BB962C8B-B14F-4D97-AF65-F5344CB8AC3E}">
        <p14:creationId xmlns:p14="http://schemas.microsoft.com/office/powerpoint/2010/main" val="3309051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Yönetmeliğin </a:t>
            </a:r>
            <a:r>
              <a:rPr lang="tr-TR" sz="2400" b="1" u="sng" dirty="0"/>
              <a:t>21 inci maddesi</a:t>
            </a:r>
            <a:r>
              <a:rPr lang="tr-TR" sz="2400" b="1" dirty="0"/>
              <a:t> 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046988"/>
          </a:xfrm>
          <a:prstGeom prst="rect">
            <a:avLst/>
          </a:prstGeom>
        </p:spPr>
        <p:txBody>
          <a:bodyPr wrap="square">
            <a:spAutoFit/>
          </a:bodyPr>
          <a:lstStyle/>
          <a:p>
            <a:pPr algn="just"/>
            <a:r>
              <a:rPr lang="tr-TR" sz="2400" b="1" dirty="0" smtClean="0">
                <a:latin typeface="Arial" pitchFamily="34" charset="0"/>
                <a:cs typeface="Arial" pitchFamily="34" charset="0"/>
              </a:rPr>
              <a:t>Eskisi</a:t>
            </a:r>
          </a:p>
          <a:p>
            <a:pPr algn="just"/>
            <a:endParaRPr lang="tr-TR" sz="2400" b="1" dirty="0" smtClean="0">
              <a:latin typeface="Arial" pitchFamily="34" charset="0"/>
              <a:cs typeface="Arial" pitchFamily="34" charset="0"/>
            </a:endParaRPr>
          </a:p>
          <a:p>
            <a:pPr algn="just"/>
            <a:r>
              <a:rPr lang="tr-TR" sz="2400" dirty="0" smtClean="0">
                <a:latin typeface="Arial" pitchFamily="34" charset="0"/>
                <a:cs typeface="Arial" pitchFamily="34" charset="0"/>
              </a:rPr>
              <a:t>“İç imkanlarla üretilen taşınırların giriş işlemleri”</a:t>
            </a:r>
          </a:p>
          <a:p>
            <a:pPr algn="just"/>
            <a:endParaRPr lang="tr-TR" sz="2400" dirty="0" smtClean="0">
              <a:latin typeface="Arial" pitchFamily="34" charset="0"/>
              <a:cs typeface="Arial" pitchFamily="34" charset="0"/>
            </a:endParaRPr>
          </a:p>
          <a:p>
            <a:pPr algn="just"/>
            <a:r>
              <a:rPr lang="tr-TR" sz="2400" b="1" dirty="0" smtClean="0">
                <a:latin typeface="Arial" pitchFamily="34" charset="0"/>
                <a:cs typeface="Arial" pitchFamily="34" charset="0"/>
              </a:rPr>
              <a:t>Yenisi</a:t>
            </a:r>
          </a:p>
          <a:p>
            <a:pPr algn="just"/>
            <a:endParaRPr lang="tr-TR" sz="2400" dirty="0" smtClean="0">
              <a:latin typeface="Arial" pitchFamily="34" charset="0"/>
              <a:cs typeface="Arial" pitchFamily="34" charset="0"/>
            </a:endParaRPr>
          </a:p>
          <a:p>
            <a:pPr algn="just"/>
            <a:r>
              <a:rPr lang="tr-TR" sz="2400" b="1" dirty="0" smtClean="0">
                <a:solidFill>
                  <a:srgbClr val="C00000"/>
                </a:solidFill>
                <a:latin typeface="Arial" pitchFamily="34" charset="0"/>
                <a:cs typeface="Arial" pitchFamily="34" charset="0"/>
              </a:rPr>
              <a:t>“İç imkânlarla üretilen taşınırlar ile kazı veya müsadere yoluyla edinilen taşınırların giriş işlemleri”</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200" b="1" dirty="0" smtClean="0"/>
              <a:t>İç imkânlarla üretilen taşınırlar ile kazı veya müsadere yoluyla edinilen taşınırların giriş işlemleri</a:t>
            </a:r>
            <a:endParaRPr lang="tr-TR" sz="2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093428"/>
          </a:xfrm>
          <a:prstGeom prst="rect">
            <a:avLst/>
          </a:prstGeom>
        </p:spPr>
        <p:txBody>
          <a:bodyPr wrap="square">
            <a:spAutoFit/>
          </a:bodyPr>
          <a:lstStyle/>
          <a:p>
            <a:pPr algn="just"/>
            <a:r>
              <a:rPr lang="tr-TR" sz="2000" b="1" dirty="0" smtClean="0">
                <a:latin typeface="Arial" pitchFamily="34" charset="0"/>
                <a:cs typeface="Arial" pitchFamily="34" charset="0"/>
              </a:rPr>
              <a:t>MADDE 21- </a:t>
            </a:r>
            <a:r>
              <a:rPr lang="tr-TR" sz="2000" dirty="0" smtClean="0">
                <a:latin typeface="Arial" pitchFamily="34" charset="0"/>
                <a:cs typeface="Arial" pitchFamily="34" charset="0"/>
              </a:rPr>
              <a:t>(1) Aşağıda belirtildiği şekilde edinilen taşınırlar, değer tespit komisyonu tarafından belirlenecek gerçeğe uygun değer üzerinden Taşınır İşlem Fişi düzenlenerek giriş kaydedilir:</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a) Kamu idarelerinin kendi kullanımları için iç imkânlarıyla üretilen taşınırlar. </a:t>
            </a:r>
          </a:p>
          <a:p>
            <a:pPr algn="just"/>
            <a:r>
              <a:rPr lang="tr-TR" sz="2000" dirty="0" smtClean="0">
                <a:latin typeface="Arial" pitchFamily="34" charset="0"/>
                <a:cs typeface="Arial" pitchFamily="34" charset="0"/>
              </a:rPr>
              <a:t>b) Kamu idarelerinin mülkiyetindeki arazilerde yetiştirilen ağaçlardan üretilen ekonomik değere sahip kereste, odun, meyve gibi ürünler.</a:t>
            </a:r>
          </a:p>
          <a:p>
            <a:pPr algn="just"/>
            <a:r>
              <a:rPr lang="tr-TR" sz="2000" dirty="0" smtClean="0">
                <a:latin typeface="Arial" pitchFamily="34" charset="0"/>
                <a:cs typeface="Arial" pitchFamily="34" charset="0"/>
              </a:rPr>
              <a:t>c) Kamu idaresince yaptırılan arkeolojik kazılarda bulunan </a:t>
            </a:r>
            <a:r>
              <a:rPr lang="tr-TR" sz="2000" dirty="0" err="1" smtClean="0">
                <a:latin typeface="Arial" pitchFamily="34" charset="0"/>
                <a:cs typeface="Arial" pitchFamily="34" charset="0"/>
              </a:rPr>
              <a:t>etnografik</a:t>
            </a:r>
            <a:r>
              <a:rPr lang="tr-TR" sz="2000" dirty="0" smtClean="0">
                <a:latin typeface="Arial" pitchFamily="34" charset="0"/>
                <a:cs typeface="Arial" pitchFamily="34" charset="0"/>
              </a:rPr>
              <a:t> eser veya diğer taşınırlardan ilgili mevzuatına göre müzelerde sergilenen taşınırlar.</a:t>
            </a:r>
          </a:p>
          <a:p>
            <a:pPr algn="just"/>
            <a:r>
              <a:rPr lang="tr-TR" sz="2000" dirty="0" smtClean="0">
                <a:latin typeface="Arial" pitchFamily="34" charset="0"/>
                <a:cs typeface="Arial" pitchFamily="34" charset="0"/>
              </a:rPr>
              <a:t>ç) Mahkeme kararıyla müsaderesine karar verilenler ile idari yaptırımla mülkiyeti kamuya geçirilmesi kesinleşen taşınırlar.</a:t>
            </a:r>
          </a:p>
          <a:p>
            <a:pPr algn="just"/>
            <a:r>
              <a:rPr lang="tr-TR" sz="1600" dirty="0" smtClean="0">
                <a:latin typeface="Arial" pitchFamily="34" charset="0"/>
                <a:cs typeface="Arial" pitchFamily="34" charset="0"/>
                <a:hlinkClick r:id="rId4" action="ppaction://hlinkfile"/>
              </a:rPr>
              <a:t>Eski hali</a:t>
            </a:r>
            <a:endParaRPr lang="tr-TR" sz="1600" dirty="0" smtClean="0">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200" b="1" dirty="0" smtClean="0"/>
              <a:t>İç imkânlarla üretilen taşınırlar ile kazı veya müsadere yoluyla edinilen taşınırların giriş işlemleri</a:t>
            </a:r>
            <a:endParaRPr lang="tr-TR" sz="2200" b="1" dirty="0"/>
          </a:p>
        </p:txBody>
      </p:sp>
      <p:sp>
        <p:nvSpPr>
          <p:cNvPr id="3" name="Dikdörtgen 2"/>
          <p:cNvSpPr/>
          <p:nvPr/>
        </p:nvSpPr>
        <p:spPr>
          <a:xfrm>
            <a:off x="201516" y="767194"/>
            <a:ext cx="8784976" cy="2246769"/>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tr-TR" sz="2000" b="1" dirty="0" smtClean="0">
                <a:latin typeface="Arial" pitchFamily="34" charset="0"/>
                <a:cs typeface="Arial" pitchFamily="34" charset="0"/>
              </a:rPr>
              <a:t>MADDE 21 - </a:t>
            </a:r>
            <a:r>
              <a:rPr lang="tr-TR" sz="2000" dirty="0" smtClean="0">
                <a:latin typeface="Arial" pitchFamily="34" charset="0"/>
                <a:cs typeface="Arial" pitchFamily="34" charset="0"/>
              </a:rPr>
              <a:t>(2) Birinci fıkranın (ç) bendinde belirtilen taşınırlardan kullanılamayacaklar kayda alınmaksızın  ilgili mevzuatında belirlendiği şekilde tasfiye edilir.</a:t>
            </a:r>
          </a:p>
        </p:txBody>
      </p:sp>
      <p:sp>
        <p:nvSpPr>
          <p:cNvPr id="4" name="Dikdörtgen 3"/>
          <p:cNvSpPr/>
          <p:nvPr/>
        </p:nvSpPr>
        <p:spPr>
          <a:xfrm>
            <a:off x="237921" y="4155926"/>
            <a:ext cx="1043876"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600" b="1" dirty="0" smtClean="0"/>
              <a:t>Çıkış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6001643"/>
          </a:xfrm>
          <a:prstGeom prst="rect">
            <a:avLst/>
          </a:prstGeom>
        </p:spPr>
        <p:txBody>
          <a:bodyPr wrap="square">
            <a:spAutoFit/>
          </a:bodyPr>
          <a:lstStyle/>
          <a:p>
            <a:r>
              <a:rPr lang="tr-TR" sz="2400" b="1" dirty="0" smtClean="0"/>
              <a:t>MADDE 22 –</a:t>
            </a:r>
            <a:r>
              <a:rPr lang="tr-TR" sz="2400" dirty="0" smtClean="0"/>
              <a:t> </a:t>
            </a:r>
            <a:r>
              <a:rPr lang="tr-TR" sz="2400" b="1" dirty="0" smtClean="0"/>
              <a:t>Tüketim suretiyle çıkış</a:t>
            </a:r>
          </a:p>
          <a:p>
            <a:r>
              <a:rPr lang="tr-TR" sz="2400" b="1" dirty="0" smtClean="0"/>
              <a:t>MADDE 23 - </a:t>
            </a:r>
            <a:r>
              <a:rPr lang="tr-TR" sz="2400" b="1" dirty="0" smtClean="0">
                <a:solidFill>
                  <a:srgbClr val="C00000"/>
                </a:solidFill>
              </a:rPr>
              <a:t>Dayanıklı taşınırların kullanıma verilmesi</a:t>
            </a:r>
          </a:p>
          <a:p>
            <a:r>
              <a:rPr lang="tr-TR" sz="2400" b="1" dirty="0" smtClean="0"/>
              <a:t>MADDE 24 – Devir suretiyle çıkış</a:t>
            </a:r>
          </a:p>
          <a:p>
            <a:r>
              <a:rPr lang="tr-TR" sz="2400" b="1" dirty="0" smtClean="0"/>
              <a:t>MADDE 25 –</a:t>
            </a:r>
            <a:r>
              <a:rPr lang="tr-TR" sz="2400" dirty="0" smtClean="0"/>
              <a:t> </a:t>
            </a:r>
            <a:r>
              <a:rPr lang="tr-TR" sz="2400" b="1" dirty="0" smtClean="0"/>
              <a:t>Yabancı ülkelere bağış veya yardım olarak verilen taşınırların çıkışı</a:t>
            </a:r>
          </a:p>
          <a:p>
            <a:r>
              <a:rPr lang="tr-TR" sz="2400" b="1" dirty="0" smtClean="0"/>
              <a:t>MADDE 26 – Satış suretiyle çıkış</a:t>
            </a:r>
          </a:p>
          <a:p>
            <a:r>
              <a:rPr lang="tr-TR" sz="2400" b="1" dirty="0" smtClean="0"/>
              <a:t>MADDE 27 – Kullanılmaz hale gelme, yok olma veya sayım noksanı nedeniyle çıkış </a:t>
            </a:r>
          </a:p>
          <a:p>
            <a:r>
              <a:rPr lang="tr-TR" sz="2400" b="1" dirty="0" smtClean="0"/>
              <a:t>MADDE 28 – Hurdaya ayırma nedeniyle çıkış </a:t>
            </a:r>
            <a:endParaRPr lang="tr-TR" sz="2400" dirty="0" smtClean="0"/>
          </a:p>
          <a:p>
            <a:r>
              <a:rPr lang="tr-TR" sz="2400" b="1" dirty="0" smtClean="0"/>
              <a:t>	</a:t>
            </a:r>
            <a:endParaRPr lang="tr-TR" sz="2400" dirty="0" smtClean="0"/>
          </a:p>
          <a:p>
            <a:r>
              <a:rPr lang="tr-TR" sz="2400" b="1" dirty="0" smtClean="0"/>
              <a:t>	</a:t>
            </a:r>
            <a:endParaRPr lang="tr-TR" sz="2400" dirty="0" smtClean="0"/>
          </a:p>
          <a:p>
            <a:r>
              <a:rPr lang="tr-TR" sz="2400" b="1" dirty="0" smtClean="0"/>
              <a:t>	</a:t>
            </a:r>
            <a:endParaRPr lang="tr-TR" sz="2400" dirty="0" smtClean="0"/>
          </a:p>
          <a:p>
            <a:r>
              <a:rPr lang="tr-TR" sz="2400" b="1" dirty="0" smtClean="0"/>
              <a:t>		</a:t>
            </a:r>
            <a:endParaRPr lang="tr-TR" sz="2400" dirty="0" smtClean="0"/>
          </a:p>
          <a:p>
            <a:r>
              <a:rPr lang="tr-TR" sz="2400" b="1" dirty="0" smtClean="0"/>
              <a:t>	</a:t>
            </a:r>
            <a:endParaRPr lang="tr-TR" sz="2400" dirty="0" smtClean="0"/>
          </a:p>
          <a:p>
            <a:r>
              <a:rPr lang="tr-TR" sz="2400" b="1" dirty="0" smtClean="0"/>
              <a:t>		</a:t>
            </a:r>
            <a:endParaRPr lang="tr-TR" sz="2400" dirty="0" smtClean="0"/>
          </a:p>
          <a:p>
            <a:r>
              <a:rPr lang="tr-TR" sz="2400" b="1" dirty="0" smtClean="0"/>
              <a:t>	</a:t>
            </a:r>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a:t>Tüketim suretiyle çıkış</a:t>
            </a:r>
            <a:endParaRPr lang="tr-TR" sz="32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4093428"/>
          </a:xfrm>
          <a:prstGeom prst="rect">
            <a:avLst/>
          </a:prstGeom>
        </p:spPr>
        <p:txBody>
          <a:bodyPr wrap="square">
            <a:spAutoFit/>
          </a:bodyPr>
          <a:lstStyle/>
          <a:p>
            <a:pPr algn="just"/>
            <a:r>
              <a:rPr lang="tr-TR" sz="2000" dirty="0">
                <a:latin typeface="Arial" pitchFamily="34" charset="0"/>
                <a:cs typeface="Arial" pitchFamily="34" charset="0"/>
              </a:rPr>
              <a:t>(1) Tüketim malzemeleri, Taşınır İstek Belgesi karşılığında düzenlenecek Taşınır İşlem Fişi ile çıkış kaydedilir. </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2) Kamu idarelerinin iç imkanlarıyla kendi kullanımları için üretecekleri dayanıklı taşınırların üretiminde kullanılan taşınırlar için de birinci fıkra hükmü uygulanır. </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3) Taşınır İşlem Fişi düzenlenmeden hiçbir şekilde tüketim malzemesi çıkışı yapılamaz. </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4) Tüketim malzemelerinin çıkış kayıtları, ambarlara girişlerindeki öncelik sırası dikkate alınarak "ilk giren-ilk çıkar" esasına göre ve giriş bedelleri üzerinden yapılır.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233415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8"/>
            <a:ext cx="9144000" cy="80633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Yönetmeliğin </a:t>
            </a:r>
            <a:r>
              <a:rPr lang="tr-TR" sz="2400" b="1" u="sng" dirty="0" smtClean="0"/>
              <a:t>23 </a:t>
            </a:r>
            <a:r>
              <a:rPr lang="tr-TR" sz="2400" b="1" u="sng" dirty="0"/>
              <a:t>inci maddesi</a:t>
            </a:r>
            <a:r>
              <a:rPr lang="tr-TR" sz="2400" b="1" dirty="0"/>
              <a:t> başlığıyla </a:t>
            </a:r>
            <a:r>
              <a:rPr lang="tr-TR" sz="2400" b="1" dirty="0" smtClean="0"/>
              <a:t>birlikte 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046988"/>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Eskisi</a:t>
            </a:r>
          </a:p>
          <a:p>
            <a:pPr algn="just"/>
            <a:endParaRPr lang="tr-TR" sz="2400" b="1" dirty="0" smtClean="0">
              <a:latin typeface="Arial" pitchFamily="34" charset="0"/>
              <a:cs typeface="Arial" pitchFamily="34" charset="0"/>
            </a:endParaRPr>
          </a:p>
          <a:p>
            <a:pPr algn="just"/>
            <a:r>
              <a:rPr lang="tr-TR" sz="2400" dirty="0" smtClean="0">
                <a:latin typeface="Arial" pitchFamily="34" charset="0"/>
                <a:cs typeface="Arial" pitchFamily="34" charset="0"/>
              </a:rPr>
              <a:t>“Kullanım suretiyle çıkış”</a:t>
            </a:r>
          </a:p>
          <a:p>
            <a:pPr algn="just"/>
            <a:endParaRPr lang="tr-TR" sz="2400" dirty="0" smtClean="0">
              <a:latin typeface="Arial" pitchFamily="34" charset="0"/>
              <a:cs typeface="Arial" pitchFamily="34" charset="0"/>
            </a:endParaRPr>
          </a:p>
          <a:p>
            <a:pPr algn="just"/>
            <a:r>
              <a:rPr lang="tr-TR" sz="2400" b="1" dirty="0" smtClean="0">
                <a:latin typeface="Arial" pitchFamily="34" charset="0"/>
                <a:cs typeface="Arial" pitchFamily="34" charset="0"/>
              </a:rPr>
              <a:t>Yenisi</a:t>
            </a:r>
          </a:p>
          <a:p>
            <a:pPr algn="just"/>
            <a:endParaRPr lang="tr-TR" sz="2400" dirty="0" smtClean="0">
              <a:latin typeface="Arial" pitchFamily="34" charset="0"/>
              <a:cs typeface="Arial" pitchFamily="34" charset="0"/>
            </a:endParaRPr>
          </a:p>
          <a:p>
            <a:pPr algn="just"/>
            <a:r>
              <a:rPr lang="tr-TR" sz="2400" b="1" dirty="0" smtClean="0">
                <a:solidFill>
                  <a:srgbClr val="C00000"/>
                </a:solidFill>
                <a:latin typeface="Arial" pitchFamily="34" charset="0"/>
                <a:cs typeface="Arial" pitchFamily="34" charset="0"/>
              </a:rPr>
              <a:t>“Dayanıklı taşınırların kullanıma verilmesi”</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Dayanıklı taşınırların kullanıma verilmesi</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970318"/>
          </a:xfrm>
          <a:prstGeom prst="rect">
            <a:avLst/>
          </a:prstGeom>
        </p:spPr>
        <p:txBody>
          <a:bodyPr wrap="square">
            <a:spAutoFit/>
          </a:bodyPr>
          <a:lstStyle/>
          <a:p>
            <a:pPr algn="just"/>
            <a:r>
              <a:rPr lang="tr-TR" dirty="0">
                <a:latin typeface="Arial" pitchFamily="34" charset="0"/>
                <a:cs typeface="Arial" pitchFamily="34" charset="0"/>
              </a:rPr>
              <a:t>1) </a:t>
            </a:r>
            <a:r>
              <a:rPr lang="tr-TR" dirty="0" smtClean="0">
                <a:solidFill>
                  <a:srgbClr val="FF0000"/>
                </a:solidFill>
                <a:latin typeface="Arial" pitchFamily="34" charset="0"/>
                <a:cs typeface="Arial" pitchFamily="34" charset="0"/>
              </a:rPr>
              <a:t>Tesis</a:t>
            </a:r>
            <a:r>
              <a:rPr lang="tr-TR" dirty="0" smtClean="0">
                <a:latin typeface="Arial" pitchFamily="34" charset="0"/>
                <a:cs typeface="Arial" pitchFamily="34" charset="0"/>
              </a:rPr>
              <a:t>, taşıt </a:t>
            </a:r>
            <a:r>
              <a:rPr lang="tr-TR" dirty="0">
                <a:latin typeface="Arial" pitchFamily="34" charset="0"/>
                <a:cs typeface="Arial" pitchFamily="34" charset="0"/>
              </a:rPr>
              <a:t>ve iş makineleri haricindeki dayanıklı taşınırlar Taşınır İstek Belgesi düzenlenmek suretiyle talep edilir. Talep edilen dayanıklı taşınırlar 6/A örnek numaralı </a:t>
            </a:r>
            <a:r>
              <a:rPr lang="tr-TR" dirty="0">
                <a:solidFill>
                  <a:srgbClr val="FF0000"/>
                </a:solidFill>
                <a:latin typeface="Arial" pitchFamily="34" charset="0"/>
                <a:cs typeface="Arial" pitchFamily="34" charset="0"/>
              </a:rPr>
              <a:t>Taşınır Teslim Belgesi</a:t>
            </a:r>
            <a:r>
              <a:rPr lang="tr-TR" dirty="0">
                <a:latin typeface="Arial" pitchFamily="34" charset="0"/>
                <a:cs typeface="Arial" pitchFamily="34" charset="0"/>
              </a:rPr>
              <a:t> düzenlenerek kullanıma verilir. </a:t>
            </a:r>
          </a:p>
          <a:p>
            <a:pPr algn="just"/>
            <a:r>
              <a:rPr lang="tr-TR" dirty="0">
                <a:latin typeface="Arial" pitchFamily="34" charset="0"/>
                <a:cs typeface="Arial" pitchFamily="34" charset="0"/>
              </a:rPr>
              <a:t>	</a:t>
            </a:r>
          </a:p>
          <a:p>
            <a:pPr algn="just"/>
            <a:r>
              <a:rPr lang="tr-TR" dirty="0" smtClean="0">
                <a:latin typeface="Arial" pitchFamily="34" charset="0"/>
                <a:cs typeface="Arial" pitchFamily="34" charset="0"/>
              </a:rPr>
              <a:t>(</a:t>
            </a:r>
            <a:r>
              <a:rPr lang="tr-TR" dirty="0">
                <a:latin typeface="Arial" pitchFamily="34" charset="0"/>
                <a:cs typeface="Arial" pitchFamily="34" charset="0"/>
              </a:rPr>
              <a:t>2) Kara taşıt ve iş makinelerinin yetkili makamın onayına istinaden yönetiminden sorumlu görevliye veya kullanıcısına verilmesinde ise 6 örnek numaralı </a:t>
            </a:r>
            <a:r>
              <a:rPr lang="tr-TR" dirty="0">
                <a:solidFill>
                  <a:srgbClr val="FF0000"/>
                </a:solidFill>
                <a:latin typeface="Arial" pitchFamily="34" charset="0"/>
                <a:cs typeface="Arial" pitchFamily="34" charset="0"/>
              </a:rPr>
              <a:t>Taşınır Teslim Belgesi</a:t>
            </a:r>
            <a:r>
              <a:rPr lang="tr-TR" dirty="0">
                <a:latin typeface="Arial" pitchFamily="34" charset="0"/>
                <a:cs typeface="Arial" pitchFamily="34" charset="0"/>
              </a:rPr>
              <a:t> düzenlenir. </a:t>
            </a:r>
          </a:p>
          <a:p>
            <a:pPr algn="just"/>
            <a:r>
              <a:rPr lang="tr-TR" dirty="0">
                <a:latin typeface="Arial" pitchFamily="34" charset="0"/>
                <a:cs typeface="Arial" pitchFamily="34" charset="0"/>
              </a:rPr>
              <a:t>	</a:t>
            </a:r>
          </a:p>
          <a:p>
            <a:pPr algn="just"/>
            <a:r>
              <a:rPr lang="tr-TR" dirty="0" smtClean="0">
                <a:latin typeface="Arial" pitchFamily="34" charset="0"/>
                <a:cs typeface="Arial" pitchFamily="34" charset="0"/>
              </a:rPr>
              <a:t>(</a:t>
            </a:r>
            <a:r>
              <a:rPr lang="tr-TR" dirty="0">
                <a:latin typeface="Arial" pitchFamily="34" charset="0"/>
                <a:cs typeface="Arial" pitchFamily="34" charset="0"/>
              </a:rPr>
              <a:t>3) Kara taşıtlarının dışındaki taşıtların sorumluya veya kullanıcılarına devir ve teslimine ilişkin usul ve düzenlenecek belgeler kamu idarelerince ayrıca belirlenir. </a:t>
            </a:r>
          </a:p>
          <a:p>
            <a:pPr algn="just"/>
            <a:r>
              <a:rPr lang="tr-TR" dirty="0">
                <a:latin typeface="Arial" pitchFamily="34" charset="0"/>
                <a:cs typeface="Arial" pitchFamily="34" charset="0"/>
              </a:rPr>
              <a:t>	</a:t>
            </a:r>
          </a:p>
          <a:p>
            <a:pPr algn="just"/>
            <a:r>
              <a:rPr lang="tr-TR" dirty="0" smtClean="0">
                <a:latin typeface="Arial" pitchFamily="34" charset="0"/>
                <a:cs typeface="Arial" pitchFamily="34" charset="0"/>
              </a:rPr>
              <a:t>(</a:t>
            </a:r>
            <a:r>
              <a:rPr lang="tr-TR" dirty="0">
                <a:latin typeface="Arial" pitchFamily="34" charset="0"/>
                <a:cs typeface="Arial" pitchFamily="34" charset="0"/>
              </a:rPr>
              <a:t>4) </a:t>
            </a:r>
            <a:r>
              <a:rPr lang="tr-TR" dirty="0">
                <a:solidFill>
                  <a:srgbClr val="FF0000"/>
                </a:solidFill>
                <a:latin typeface="Arial" pitchFamily="34" charset="0"/>
                <a:cs typeface="Arial" pitchFamily="34" charset="0"/>
              </a:rPr>
              <a:t>Taşınır Teslim </a:t>
            </a:r>
            <a:r>
              <a:rPr lang="tr-TR" dirty="0" smtClean="0">
                <a:solidFill>
                  <a:srgbClr val="FF0000"/>
                </a:solidFill>
                <a:latin typeface="Arial" pitchFamily="34" charset="0"/>
                <a:cs typeface="Arial" pitchFamily="34" charset="0"/>
              </a:rPr>
              <a:t>Belgesine</a:t>
            </a:r>
            <a:r>
              <a:rPr lang="tr-TR" dirty="0" smtClean="0">
                <a:latin typeface="Arial" pitchFamily="34" charset="0"/>
                <a:cs typeface="Arial" pitchFamily="34" charset="0"/>
              </a:rPr>
              <a:t> dayanılarak </a:t>
            </a:r>
            <a:r>
              <a:rPr lang="tr-TR" dirty="0">
                <a:latin typeface="Arial" pitchFamily="34" charset="0"/>
                <a:cs typeface="Arial" pitchFamily="34" charset="0"/>
              </a:rPr>
              <a:t>Dayanıklı Taşınırlar Defterine gerekli kayıtlar yapılır. Fişin birinci nüshası dosyasında saklanır. İkinci nüshası </a:t>
            </a:r>
            <a:r>
              <a:rPr lang="tr-TR" dirty="0">
                <a:solidFill>
                  <a:srgbClr val="FF0000"/>
                </a:solidFill>
                <a:latin typeface="Arial" pitchFamily="34" charset="0"/>
                <a:cs typeface="Arial" pitchFamily="34" charset="0"/>
              </a:rPr>
              <a:t>Taşınır Teslim Belgesiyle</a:t>
            </a:r>
            <a:r>
              <a:rPr lang="tr-TR" dirty="0">
                <a:latin typeface="Arial" pitchFamily="34" charset="0"/>
                <a:cs typeface="Arial" pitchFamily="34" charset="0"/>
              </a:rPr>
              <a:t> taşınır teslim edilen görevlilere verilir.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81655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Dayanıklı taşınırların kullanıma verilmesi</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693319"/>
          </a:xfrm>
          <a:prstGeom prst="rect">
            <a:avLst/>
          </a:prstGeom>
        </p:spPr>
        <p:txBody>
          <a:bodyPr wrap="square">
            <a:spAutoFit/>
          </a:bodyPr>
          <a:lstStyle/>
          <a:p>
            <a:pPr algn="just"/>
            <a:r>
              <a:rPr lang="tr-TR" sz="2400" dirty="0" smtClean="0">
                <a:latin typeface="Arial" pitchFamily="34" charset="0"/>
                <a:cs typeface="Arial" pitchFamily="34" charset="0"/>
              </a:rPr>
              <a:t>Söz konusu maddenin beşinci fıkrası aşağıdaki şekilde değiştirilmiştir.</a:t>
            </a:r>
          </a:p>
          <a:p>
            <a:pPr algn="just"/>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r>
              <a:rPr lang="tr-TR" sz="2400" dirty="0" smtClean="0">
                <a:solidFill>
                  <a:srgbClr val="FF0000"/>
                </a:solidFill>
                <a:latin typeface="Arial" pitchFamily="34" charset="0"/>
                <a:cs typeface="Arial" pitchFamily="34" charset="0"/>
              </a:rPr>
              <a:t>“(5) Taşınırlar; oda, büro, bölüm, geçit, salon, atölye, garaj ve servis gibi ortak kullanım alanlarına Dayanıklı Taşınırlar Listesi düzenlenmek ve istek yapan birim yetkilisinin ve/veya varsa ortak kullanım alanı sorumlusunun imzası alınmak suretiyle verilir.”</a:t>
            </a:r>
          </a:p>
          <a:p>
            <a:pPr algn="just"/>
            <a:r>
              <a:rPr lang="tr-TR" dirty="0" smtClean="0">
                <a:latin typeface="Arial" pitchFamily="34" charset="0"/>
                <a:cs typeface="Arial" pitchFamily="34" charset="0"/>
                <a:hlinkClick r:id="rId4" action="ppaction://hlinkfile"/>
              </a:rPr>
              <a:t>Eski hali</a:t>
            </a:r>
            <a:endParaRPr lang="tr-TR"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Devir suretiyle çıkış</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139321"/>
          </a:xfrm>
          <a:prstGeom prst="rect">
            <a:avLst/>
          </a:prstGeom>
        </p:spPr>
        <p:txBody>
          <a:bodyPr wrap="square">
            <a:spAutoFit/>
          </a:bodyPr>
          <a:lstStyle/>
          <a:p>
            <a:pPr algn="just"/>
            <a:r>
              <a:rPr lang="tr-TR" dirty="0">
                <a:latin typeface="Arial" pitchFamily="34" charset="0"/>
                <a:cs typeface="Arial" pitchFamily="34" charset="0"/>
              </a:rPr>
              <a:t>(1) Kamu idarelerince 31 inci madde hükümlerine göre bedelsiz olarak devredilen taşınırların çıkışı Taşınır İşlem Fişi düzenlenerek yapılır. Fişin bir nüshası taşınırın devredildiği idareye verilir. Devir alan idareden alınan Fiş, düzenlenen Fişin ekine bağlanır.</a:t>
            </a:r>
          </a:p>
          <a:p>
            <a:pPr algn="just"/>
            <a:r>
              <a:rPr lang="tr-TR" dirty="0">
                <a:latin typeface="Arial" pitchFamily="34" charset="0"/>
                <a:cs typeface="Arial" pitchFamily="34" charset="0"/>
              </a:rPr>
              <a:t>	</a:t>
            </a:r>
          </a:p>
          <a:p>
            <a:pPr algn="just"/>
            <a:r>
              <a:rPr lang="tr-TR" dirty="0" smtClean="0">
                <a:latin typeface="Arial" pitchFamily="34" charset="0"/>
                <a:cs typeface="Arial" pitchFamily="34" charset="0"/>
              </a:rPr>
              <a:t>(</a:t>
            </a:r>
            <a:r>
              <a:rPr lang="tr-TR" dirty="0">
                <a:latin typeface="Arial" pitchFamily="34" charset="0"/>
                <a:cs typeface="Arial" pitchFamily="34" charset="0"/>
              </a:rPr>
              <a:t>2) Aynı kamu idaresinin muhtelif harcama birimlerinin ambarları arasında devredilen taşınırlar için de Taşınır İşlem Fişi düzenlenir ve Fişin birinci nüshası devredilen harcama biriminin taşınır kayıt ve kontrol yetkilisine verilir. </a:t>
            </a:r>
          </a:p>
          <a:p>
            <a:pPr algn="just"/>
            <a:r>
              <a:rPr lang="tr-TR" dirty="0">
                <a:latin typeface="Arial" pitchFamily="34" charset="0"/>
                <a:cs typeface="Arial" pitchFamily="34" charset="0"/>
              </a:rPr>
              <a:t>	</a:t>
            </a:r>
          </a:p>
          <a:p>
            <a:pPr algn="just"/>
            <a:r>
              <a:rPr lang="tr-TR" dirty="0" smtClean="0">
                <a:latin typeface="Arial" pitchFamily="34" charset="0"/>
                <a:cs typeface="Arial" pitchFamily="34" charset="0"/>
              </a:rPr>
              <a:t>(</a:t>
            </a:r>
            <a:r>
              <a:rPr lang="tr-TR" dirty="0">
                <a:latin typeface="Arial" pitchFamily="34" charset="0"/>
                <a:cs typeface="Arial" pitchFamily="34" charset="0"/>
              </a:rPr>
              <a:t>3) Aynı harcama biriminin ambarları arasındaki taşınır devirlerinde de Taşınır İşlem Fişi düzenlenir, ancak bu Fişler muhasebe birimine gönderilmez.</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36145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000" b="1" dirty="0"/>
              <a:t>Yabancı ülkelere bağış veya yardım olarak verilen taşınırların çıkışı</a:t>
            </a:r>
            <a:endParaRPr lang="tr-TR" sz="20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1851670"/>
            <a:ext cx="8784976" cy="1569660"/>
          </a:xfrm>
          <a:prstGeom prst="rect">
            <a:avLst/>
          </a:prstGeom>
        </p:spPr>
        <p:txBody>
          <a:bodyPr wrap="square">
            <a:spAutoFit/>
          </a:bodyPr>
          <a:lstStyle/>
          <a:p>
            <a:pPr algn="just"/>
            <a:r>
              <a:rPr lang="tr-TR" dirty="0">
                <a:latin typeface="Arial" pitchFamily="34" charset="0"/>
                <a:cs typeface="Arial" pitchFamily="34" charset="0"/>
              </a:rPr>
              <a:t>(</a:t>
            </a:r>
            <a:r>
              <a:rPr lang="tr-TR" sz="2400" dirty="0">
                <a:latin typeface="Arial" pitchFamily="34" charset="0"/>
                <a:cs typeface="Arial" pitchFamily="34" charset="0"/>
              </a:rPr>
              <a:t>1) Yabancı ülkelere bağış veya yardım olarak verilen taşınırlar, yetkili makamın onay veya kararına dayanılarak düzenlenecek Taşınır İşlem Fişi ile kayıtlardan çıkarılır. Onay veya kararın bir örneği Fişin ekine bağlanır.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25</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59489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solidFill>
                <a:prstClr val="white"/>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prstClr val="white">
                    <a:lumMod val="95000"/>
                  </a:prstClr>
                </a:solidFill>
                <a:latin typeface="Arial" pitchFamily="34" charset="0"/>
                <a:cs typeface="Arial" pitchFamily="34" charset="0"/>
              </a:rPr>
              <a:t>Kapsam (Taşınır Mallar Yönünden)</a:t>
            </a:r>
            <a:endParaRPr lang="tr-TR" sz="2400" b="1" dirty="0">
              <a:solidFill>
                <a:prstClr val="white">
                  <a:lumMod val="95000"/>
                </a:prstClr>
              </a:solidFill>
              <a:latin typeface="Arial" pitchFamily="34" charset="0"/>
              <a:cs typeface="Arial" pitchFamily="34" charset="0"/>
            </a:endParaRPr>
          </a:p>
        </p:txBody>
      </p:sp>
      <p:sp>
        <p:nvSpPr>
          <p:cNvPr id="2" name="Dikdörtgen 1"/>
          <p:cNvSpPr/>
          <p:nvPr/>
        </p:nvSpPr>
        <p:spPr>
          <a:xfrm>
            <a:off x="249484" y="707367"/>
            <a:ext cx="8645031" cy="1323439"/>
          </a:xfrm>
          <a:prstGeom prst="rect">
            <a:avLst/>
          </a:prstGeom>
        </p:spPr>
        <p:txBody>
          <a:bodyPr wrap="square">
            <a:spAutoFit/>
          </a:bodyPr>
          <a:lstStyle/>
          <a:p>
            <a:endParaRPr lang="tr-TR" sz="2000" dirty="0" smtClean="0">
              <a:latin typeface="Arial" pitchFamily="34" charset="0"/>
              <a:cs typeface="Arial" pitchFamily="34" charset="0"/>
            </a:endParaRPr>
          </a:p>
          <a:p>
            <a:endParaRPr lang="tr-TR" sz="2000" dirty="0">
              <a:latin typeface="Arial" pitchFamily="34" charset="0"/>
              <a:cs typeface="Arial" pitchFamily="34" charset="0"/>
            </a:endParaRPr>
          </a:p>
          <a:p>
            <a:endParaRPr lang="tr-TR" sz="2000" dirty="0" smtClean="0">
              <a:latin typeface="Arial" pitchFamily="34" charset="0"/>
              <a:cs typeface="Arial" pitchFamily="34" charset="0"/>
            </a:endParaRPr>
          </a:p>
          <a:p>
            <a:endParaRPr lang="tr-TR" sz="2000" dirty="0">
              <a:latin typeface="Arial" pitchFamily="34" charset="0"/>
              <a:cs typeface="Arial" pitchFamily="34" charset="0"/>
            </a:endParaRPr>
          </a:p>
        </p:txBody>
      </p:sp>
      <p:sp>
        <p:nvSpPr>
          <p:cNvPr id="10" name="Metin kutusu 9"/>
          <p:cNvSpPr txBox="1"/>
          <p:nvPr/>
        </p:nvSpPr>
        <p:spPr>
          <a:xfrm>
            <a:off x="717783" y="2033912"/>
            <a:ext cx="234204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Tüketim Malzemeleri</a:t>
            </a:r>
          </a:p>
          <a:p>
            <a:pPr algn="ctr"/>
            <a:r>
              <a:rPr lang="tr-TR" b="1" dirty="0" smtClean="0"/>
              <a:t>(150)</a:t>
            </a:r>
            <a:endParaRPr lang="tr-TR" b="1" dirty="0"/>
          </a:p>
        </p:txBody>
      </p:sp>
      <p:sp>
        <p:nvSpPr>
          <p:cNvPr id="11" name="Metin kutusu 10"/>
          <p:cNvSpPr txBox="1"/>
          <p:nvPr/>
        </p:nvSpPr>
        <p:spPr>
          <a:xfrm>
            <a:off x="5106398" y="2030806"/>
            <a:ext cx="211845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Dayanıklı Taşınırlar</a:t>
            </a:r>
            <a:endParaRPr lang="tr-TR" b="1" dirty="0"/>
          </a:p>
        </p:txBody>
      </p:sp>
      <p:sp>
        <p:nvSpPr>
          <p:cNvPr id="12" name="Metin kutusu 11"/>
          <p:cNvSpPr txBox="1"/>
          <p:nvPr/>
        </p:nvSpPr>
        <p:spPr>
          <a:xfrm>
            <a:off x="7092280" y="3117252"/>
            <a:ext cx="14401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Demirbaşlar</a:t>
            </a:r>
          </a:p>
          <a:p>
            <a:pPr algn="ctr"/>
            <a:r>
              <a:rPr lang="tr-TR" b="1" dirty="0" smtClean="0"/>
              <a:t>(255)</a:t>
            </a:r>
            <a:endParaRPr lang="tr-TR" b="1" dirty="0"/>
          </a:p>
        </p:txBody>
      </p:sp>
      <p:sp>
        <p:nvSpPr>
          <p:cNvPr id="13" name="Metin kutusu 12"/>
          <p:cNvSpPr txBox="1"/>
          <p:nvPr/>
        </p:nvSpPr>
        <p:spPr>
          <a:xfrm>
            <a:off x="5709015" y="3126344"/>
            <a:ext cx="93610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Taşıtlar</a:t>
            </a:r>
          </a:p>
          <a:p>
            <a:pPr algn="ctr"/>
            <a:r>
              <a:rPr lang="tr-TR" b="1" dirty="0" smtClean="0"/>
              <a:t>(254)</a:t>
            </a:r>
            <a:endParaRPr lang="tr-TR" b="1" dirty="0"/>
          </a:p>
        </p:txBody>
      </p:sp>
      <p:sp>
        <p:nvSpPr>
          <p:cNvPr id="14" name="Metin kutusu 13"/>
          <p:cNvSpPr txBox="1"/>
          <p:nvPr/>
        </p:nvSpPr>
        <p:spPr>
          <a:xfrm>
            <a:off x="2627784" y="3126343"/>
            <a:ext cx="253292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Tesis Makine ve Cihazlar</a:t>
            </a:r>
          </a:p>
          <a:p>
            <a:pPr algn="ctr"/>
            <a:r>
              <a:rPr lang="tr-TR" b="1" dirty="0" smtClean="0"/>
              <a:t>(253)</a:t>
            </a:r>
            <a:endParaRPr lang="tr-TR" b="1" dirty="0"/>
          </a:p>
        </p:txBody>
      </p:sp>
      <p:sp>
        <p:nvSpPr>
          <p:cNvPr id="15" name="Metin kutusu 14"/>
          <p:cNvSpPr txBox="1"/>
          <p:nvPr/>
        </p:nvSpPr>
        <p:spPr>
          <a:xfrm>
            <a:off x="3507592" y="915566"/>
            <a:ext cx="12804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Taşınır Mal</a:t>
            </a:r>
            <a:endParaRPr lang="tr-TR" b="1" dirty="0"/>
          </a:p>
        </p:txBody>
      </p:sp>
      <p:sp>
        <p:nvSpPr>
          <p:cNvPr id="16" name="Aşağı Ok 15"/>
          <p:cNvSpPr/>
          <p:nvPr/>
        </p:nvSpPr>
        <p:spPr>
          <a:xfrm rot="2470326">
            <a:off x="2998540" y="1360493"/>
            <a:ext cx="252896" cy="55459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8" name="Aşağı Ok 17"/>
          <p:cNvSpPr/>
          <p:nvPr/>
        </p:nvSpPr>
        <p:spPr>
          <a:xfrm rot="18989224">
            <a:off x="5028853" y="1319803"/>
            <a:ext cx="252896" cy="55459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cxnSp>
        <p:nvCxnSpPr>
          <p:cNvPr id="20" name="Düz Ok Bağlayıcısı 19"/>
          <p:cNvCxnSpPr/>
          <p:nvPr/>
        </p:nvCxnSpPr>
        <p:spPr>
          <a:xfrm flipH="1">
            <a:off x="4872674" y="2643758"/>
            <a:ext cx="288032"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Düz Ok Bağlayıcısı 21"/>
          <p:cNvCxnSpPr/>
          <p:nvPr/>
        </p:nvCxnSpPr>
        <p:spPr>
          <a:xfrm>
            <a:off x="6084168" y="2643758"/>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Düz Ok Bağlayıcısı 23"/>
          <p:cNvCxnSpPr/>
          <p:nvPr/>
        </p:nvCxnSpPr>
        <p:spPr>
          <a:xfrm>
            <a:off x="7236296" y="2643758"/>
            <a:ext cx="216024"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80110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Satış suretiyle çıkış</a:t>
            </a:r>
            <a:endParaRPr lang="tr-TR" sz="24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1851670"/>
            <a:ext cx="8784976" cy="1200329"/>
          </a:xfrm>
          <a:prstGeom prst="rect">
            <a:avLst/>
          </a:prstGeom>
        </p:spPr>
        <p:txBody>
          <a:bodyPr wrap="square">
            <a:spAutoFit/>
          </a:bodyPr>
          <a:lstStyle/>
          <a:p>
            <a:pPr algn="just"/>
            <a:r>
              <a:rPr lang="tr-TR" sz="2400" dirty="0">
                <a:latin typeface="Arial" pitchFamily="34" charset="0"/>
                <a:cs typeface="Arial" pitchFamily="34" charset="0"/>
              </a:rPr>
              <a:t>(1) İlgili mevzuatı çerçevesinde satılan taşınırlar Taşınır İşlem Fişi düzenlenerek çıkış kaydedilir. Satışa ilişkin karar veya onayın bir nüshası Fişin birinci nüshasına bağlanır.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26</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32068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800" b="1" dirty="0"/>
              <a:t>Kullanılmaz hale gelme, yok olma veya sayım noksanı nedeniyle çıkış </a:t>
            </a:r>
            <a:endParaRPr lang="tr-TR" sz="18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7053" y="699542"/>
            <a:ext cx="8784976" cy="3970318"/>
          </a:xfrm>
          <a:prstGeom prst="rect">
            <a:avLst/>
          </a:prstGeom>
        </p:spPr>
        <p:txBody>
          <a:bodyPr wrap="square">
            <a:spAutoFit/>
          </a:bodyPr>
          <a:lstStyle/>
          <a:p>
            <a:pPr algn="just"/>
            <a:r>
              <a:rPr lang="tr-TR" dirty="0">
                <a:latin typeface="Arial" pitchFamily="34" charset="0"/>
                <a:cs typeface="Arial" pitchFamily="34" charset="0"/>
              </a:rPr>
              <a:t>(1) Tüketim malzemelerinin özelliklerinde, ağırlıklarında veya miktarlarında meydana gelen değişmeler nedeniyle oluşan fireler, sayımda noksan çıkan taşınırlar, çalınma, kaybolma gibi nedenlerle yok olan taşınırlar ya da yıpranma, kırılma veya bozulma gibi nedenlerle kullanılamaz hale gelen taşınırlar ile canlı taşınırın ölmesi halinde, Kayıttan Düşme Teklif ve Onay Tutanağı ve Taşınır İşlem Fişi düzenlenerek kayıtlardan çıkarılır.</a:t>
            </a:r>
          </a:p>
          <a:p>
            <a:pPr algn="just"/>
            <a:r>
              <a:rPr lang="tr-TR" dirty="0" smtClean="0">
                <a:latin typeface="Arial" pitchFamily="34" charset="0"/>
                <a:cs typeface="Arial" pitchFamily="34" charset="0"/>
              </a:rPr>
              <a:t>(</a:t>
            </a:r>
            <a:r>
              <a:rPr lang="tr-TR" dirty="0">
                <a:latin typeface="Arial" pitchFamily="34" charset="0"/>
                <a:cs typeface="Arial" pitchFamily="34" charset="0"/>
              </a:rPr>
              <a:t>2) Eskimiş, solmuş, yırtılmış ve kullanılamayacak duruma gelmiş bayrakların Türk Bayrağı Tüzüğünün 38 inci maddesi uyarınca çıkarılan Eskimiş, Solmuş, Yırtılmış ve Kullanılamayacak Duruma Gelmiş Bayrakların Yok Edilmesi Usul ve Esaslarını Gösterir Yönetmelik hükümleri gereğince ilgili yerlere teslim edilmesinde de birinci fıkra hükmü uygulanır.</a:t>
            </a:r>
          </a:p>
          <a:p>
            <a:pPr algn="just"/>
            <a:r>
              <a:rPr lang="tr-TR" dirty="0" smtClean="0">
                <a:latin typeface="Arial" pitchFamily="34" charset="0"/>
                <a:cs typeface="Arial" pitchFamily="34" charset="0"/>
              </a:rPr>
              <a:t>(3) Birinci ve ikinci fıkralarda belirtilen hallerde kasıt, kusur, ihmal veya tedbirsizlik olup olmadığı araştırılarak sonuçları ayrı bir tutanakta belirtilir ve 5 inci madde hükmüne  göre işlem yapılır.</a:t>
            </a:r>
            <a:endParaRPr lang="tr-TR" dirty="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27</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32295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800" b="1" dirty="0"/>
              <a:t>Kullanılmaz hale gelme, yok olma veya sayım noksanı nedeniyle çıkış </a:t>
            </a:r>
            <a:endParaRPr lang="tr-TR" sz="18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47449" y="1203598"/>
            <a:ext cx="8784976" cy="3170099"/>
          </a:xfrm>
          <a:prstGeom prst="rect">
            <a:avLst/>
          </a:prstGeom>
        </p:spPr>
        <p:txBody>
          <a:bodyPr wrap="square">
            <a:spAutoFit/>
          </a:bodyPr>
          <a:lstStyle/>
          <a:p>
            <a:pPr algn="just"/>
            <a:r>
              <a:rPr lang="tr-TR" sz="2000" dirty="0">
                <a:latin typeface="Arial" pitchFamily="34" charset="0"/>
                <a:cs typeface="Arial" pitchFamily="34" charset="0"/>
              </a:rPr>
              <a:t>(4) </a:t>
            </a:r>
            <a:r>
              <a:rPr lang="tr-TR" sz="2000" dirty="0" smtClean="0">
                <a:latin typeface="Arial" pitchFamily="34" charset="0"/>
                <a:cs typeface="Arial" pitchFamily="34" charset="0"/>
              </a:rPr>
              <a:t>Garanti </a:t>
            </a:r>
            <a:r>
              <a:rPr lang="tr-TR" sz="2000" dirty="0">
                <a:latin typeface="Arial" pitchFamily="34" charset="0"/>
                <a:cs typeface="Arial" pitchFamily="34" charset="0"/>
              </a:rPr>
              <a:t>veya sigorta taahhütnamesi kapsamında yenisi ile değiştirilmek üzere yüklenicisine iade edilen taşınırlar Kayıttan Düşme Teklif ve Onay Tutanağına dayanılarak düzenlenecek Taşınır İşlem Fişiyle kayıtlardan çıkarılır ve yenisi kayıtlara alınır.</a:t>
            </a:r>
          </a:p>
          <a:p>
            <a:pPr algn="just"/>
            <a:r>
              <a:rPr lang="tr-TR" sz="2000" dirty="0">
                <a:latin typeface="Arial" pitchFamily="34" charset="0"/>
                <a:cs typeface="Arial" pitchFamily="34" charset="0"/>
              </a:rPr>
              <a:t>(</a:t>
            </a:r>
            <a:r>
              <a:rPr lang="tr-TR" sz="2000" dirty="0" smtClean="0">
                <a:latin typeface="Arial" pitchFamily="34" charset="0"/>
                <a:cs typeface="Arial" pitchFamily="34" charset="0"/>
              </a:rPr>
              <a:t>5) Kamu </a:t>
            </a:r>
            <a:r>
              <a:rPr lang="tr-TR" sz="2000" dirty="0">
                <a:latin typeface="Arial" pitchFamily="34" charset="0"/>
                <a:cs typeface="Arial" pitchFamily="34" charset="0"/>
              </a:rPr>
              <a:t>idaresi ile yüklenici arasında imzalanan mal alımına ilişkin sözleşmede hüküm bulunması ve fiyat farkı veya ek bir maliyet talep edilmemesi kaydıyla; kullanım süresi dolan veya dolmak üzere olan taşınırlardan daha uzun </a:t>
            </a:r>
            <a:r>
              <a:rPr lang="tr-TR" sz="2000" dirty="0" err="1">
                <a:latin typeface="Arial" pitchFamily="34" charset="0"/>
                <a:cs typeface="Arial" pitchFamily="34" charset="0"/>
              </a:rPr>
              <a:t>miadlı</a:t>
            </a:r>
            <a:r>
              <a:rPr lang="tr-TR" sz="2000" dirty="0">
                <a:latin typeface="Arial" pitchFamily="34" charset="0"/>
                <a:cs typeface="Arial" pitchFamily="34" charset="0"/>
              </a:rPr>
              <a:t> olanlarla değiştirilenler, Kayıttan Düşme Teklif ve Onay Tutanağına dayanılarak düzenlenecek Taşınır İşlem Fişiyle kayıtlardan çıkarılır ve yenisi kayıtlara alınır.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27</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170684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Hurdaya ayırma nedeniyle çıkış</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308324"/>
          </a:xfrm>
          <a:prstGeom prst="rect">
            <a:avLst/>
          </a:prstGeom>
        </p:spPr>
        <p:txBody>
          <a:bodyPr wrap="square">
            <a:spAutoFit/>
          </a:bodyPr>
          <a:lstStyle/>
          <a:p>
            <a:pPr algn="just"/>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Söz konusu maddenin birinci ve dördüncü fıkraları aşağıdaki şekilde değiştirilmiş ve aynı maddeye yeni fıkra eklenmiştir. </a:t>
            </a:r>
          </a:p>
          <a:p>
            <a:pPr algn="just"/>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Hurdaya ayırma nedeniyle çıkış</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524315"/>
          </a:xfrm>
          <a:prstGeom prst="rect">
            <a:avLst/>
          </a:prstGeom>
        </p:spPr>
        <p:txBody>
          <a:bodyPr wrap="square">
            <a:spAutoFit/>
          </a:bodyPr>
          <a:lstStyle/>
          <a:p>
            <a:pPr algn="just"/>
            <a:endParaRPr lang="tr-TR" sz="2400" dirty="0" smtClean="0">
              <a:solidFill>
                <a:srgbClr val="C00000"/>
              </a:solidFill>
              <a:latin typeface="Arial" pitchFamily="34" charset="0"/>
              <a:cs typeface="Arial" pitchFamily="34" charset="0"/>
            </a:endParaRPr>
          </a:p>
          <a:p>
            <a:pPr algn="just"/>
            <a:r>
              <a:rPr lang="tr-TR" sz="2400" dirty="0" smtClean="0">
                <a:solidFill>
                  <a:srgbClr val="C00000"/>
                </a:solidFill>
                <a:latin typeface="Arial" pitchFamily="34" charset="0"/>
                <a:cs typeface="Arial" pitchFamily="34" charset="0"/>
              </a:rPr>
              <a:t>(1) Ekonomik ömrünü tamamlamış olan veya tamamlamadığı halde teknik ve fiziki nedenlerle kullanılmasında yarar görülmeyerek hizmet dışı bırakılması gerektiği ilgililer veya özel mevzuatı çerçevesinde oluşturulan komisyon tarafından bildirilen taşınırlar, biri işin uzmanı olmak kaydıyla harcama yetkilisinin belirleyeceği en az üç kişiden oluşan komisyon tarafından değerlendirilir. Yeterli sayı veya nitelikte personel bulunmaması halinde komisyonlar diğer kamu idarelerinden talep edilecek üyelerin katılımıyla oluşturulabilir.</a:t>
            </a:r>
          </a:p>
          <a:p>
            <a:pPr algn="just"/>
            <a:r>
              <a:rPr lang="tr-TR" sz="2000" dirty="0" smtClean="0">
                <a:solidFill>
                  <a:srgbClr val="C00000"/>
                </a:solidFill>
                <a:latin typeface="Arial" pitchFamily="34" charset="0"/>
                <a:cs typeface="Arial" pitchFamily="34" charset="0"/>
                <a:hlinkClick r:id="rId4" action="ppaction://hlinkfile"/>
              </a:rPr>
              <a:t>Eski Hali</a:t>
            </a:r>
            <a:endParaRPr lang="tr-TR" sz="2000" dirty="0" smtClean="0">
              <a:solidFill>
                <a:srgbClr val="C00000"/>
              </a:solidFill>
              <a:latin typeface="Arial" pitchFamily="34" charset="0"/>
              <a:cs typeface="Arial" pitchFamily="34" charset="0"/>
            </a:endParaRPr>
          </a:p>
          <a:p>
            <a:pPr algn="just"/>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Hurdaya ayırma nedeniyle çıkış</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046988"/>
          </a:xfrm>
          <a:prstGeom prst="rect">
            <a:avLst/>
          </a:prstGeom>
        </p:spPr>
        <p:txBody>
          <a:bodyPr wrap="square">
            <a:spAutoFit/>
          </a:bodyPr>
          <a:lstStyle/>
          <a:p>
            <a:pPr algn="just"/>
            <a:endParaRPr lang="tr-TR" sz="2400" dirty="0" smtClean="0">
              <a:solidFill>
                <a:srgbClr val="C00000"/>
              </a:solidFill>
              <a:latin typeface="Arial" pitchFamily="34" charset="0"/>
              <a:cs typeface="Arial" pitchFamily="34" charset="0"/>
            </a:endParaRPr>
          </a:p>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(2) Komisyonca yapılan değerlendirme sonucunda hurdaya ayrılması uygun görülmeyen taşınırlar hakkındaki gerekçeli karar harcama yetkilisine bildirilir. </a:t>
            </a:r>
          </a:p>
          <a:p>
            <a:pPr algn="just"/>
            <a:r>
              <a:rPr lang="tr-TR" sz="2400" dirty="0" smtClean="0">
                <a:latin typeface="Arial" pitchFamily="34" charset="0"/>
                <a:cs typeface="Arial" pitchFamily="34" charset="0"/>
              </a:rPr>
              <a:t>	</a:t>
            </a:r>
          </a:p>
          <a:p>
            <a:pPr algn="just"/>
            <a:r>
              <a:rPr lang="tr-TR" sz="2400" dirty="0" smtClean="0">
                <a:latin typeface="Arial" pitchFamily="34" charset="0"/>
                <a:cs typeface="Arial" pitchFamily="34" charset="0"/>
              </a:rPr>
              <a:t>(3) Komisyonca hurdaya ayrılmasına karar verilenler için ise Kayıttan Düşme Teklif ve Onay Tutanağı düzenlenir.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47449" y="4392452"/>
            <a:ext cx="1082348" cy="369332"/>
          </a:xfrm>
          <a:prstGeom prst="rect">
            <a:avLst/>
          </a:prstGeom>
        </p:spPr>
        <p:txBody>
          <a:bodyPr wrap="none">
            <a:spAutoFit/>
          </a:bodyPr>
          <a:lstStyle/>
          <a:p>
            <a:pPr algn="just"/>
            <a:r>
              <a:rPr lang="tr-TR" dirty="0">
                <a:solidFill>
                  <a:srgbClr val="C00000"/>
                </a:solidFill>
                <a:latin typeface="Arial" pitchFamily="34" charset="0"/>
                <a:cs typeface="Arial" pitchFamily="34" charset="0"/>
                <a:hlinkClick r:id="rId4" action="ppaction://hlinkfile"/>
              </a:rPr>
              <a:t>Eski Hali</a:t>
            </a:r>
            <a:endParaRPr lang="tr-T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Hurdaya ayırma nedeniyle çıkış</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677656"/>
          </a:xfrm>
          <a:prstGeom prst="rect">
            <a:avLst/>
          </a:prstGeom>
        </p:spPr>
        <p:txBody>
          <a:bodyPr wrap="square">
            <a:spAutoFit/>
          </a:bodyPr>
          <a:lstStyle/>
          <a:p>
            <a:pPr algn="just"/>
            <a:endParaRPr lang="tr-TR" sz="2400" dirty="0" smtClean="0">
              <a:solidFill>
                <a:srgbClr val="C00000"/>
              </a:solidFill>
              <a:latin typeface="Arial" pitchFamily="34" charset="0"/>
              <a:cs typeface="Arial" pitchFamily="34" charset="0"/>
            </a:endParaRPr>
          </a:p>
          <a:p>
            <a:pPr algn="just"/>
            <a:endParaRPr lang="tr-TR" sz="2400" dirty="0" smtClean="0">
              <a:solidFill>
                <a:srgbClr val="C00000"/>
              </a:solidFill>
              <a:latin typeface="Arial" pitchFamily="34" charset="0"/>
              <a:cs typeface="Arial" pitchFamily="34" charset="0"/>
            </a:endParaRPr>
          </a:p>
          <a:p>
            <a:pPr algn="just"/>
            <a:endParaRPr lang="tr-TR" sz="2400" dirty="0" smtClean="0">
              <a:solidFill>
                <a:srgbClr val="C00000"/>
              </a:solidFill>
              <a:latin typeface="Arial" pitchFamily="34" charset="0"/>
              <a:cs typeface="Arial" pitchFamily="34" charset="0"/>
            </a:endParaRPr>
          </a:p>
          <a:p>
            <a:pPr algn="just"/>
            <a:r>
              <a:rPr lang="tr-TR" sz="2400" dirty="0" smtClean="0">
                <a:solidFill>
                  <a:srgbClr val="C00000"/>
                </a:solidFill>
                <a:latin typeface="Arial" pitchFamily="34" charset="0"/>
                <a:cs typeface="Arial" pitchFamily="34" charset="0"/>
              </a:rPr>
              <a:t>(4) Hurdaya ayrılmasına karar verilen taşınırlar harcama yetkilisinin onayı ile kayıtlardan çıkarılır.</a:t>
            </a:r>
          </a:p>
          <a:p>
            <a:pPr algn="just"/>
            <a:endParaRPr lang="tr-TR" sz="2400" dirty="0" smtClean="0">
              <a:solidFill>
                <a:srgbClr val="C00000"/>
              </a:solidFill>
              <a:latin typeface="Arial" pitchFamily="34" charset="0"/>
              <a:cs typeface="Arial" pitchFamily="34" charset="0"/>
            </a:endParaRPr>
          </a:p>
          <a:p>
            <a:pPr algn="just"/>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27053" y="4443958"/>
            <a:ext cx="1082348" cy="369332"/>
          </a:xfrm>
          <a:prstGeom prst="rect">
            <a:avLst/>
          </a:prstGeom>
        </p:spPr>
        <p:txBody>
          <a:bodyPr wrap="none">
            <a:spAutoFit/>
          </a:bodyPr>
          <a:lstStyle/>
          <a:p>
            <a:pPr algn="just"/>
            <a:r>
              <a:rPr lang="tr-TR" dirty="0">
                <a:solidFill>
                  <a:srgbClr val="C00000"/>
                </a:solidFill>
                <a:latin typeface="Arial" pitchFamily="34" charset="0"/>
                <a:cs typeface="Arial" pitchFamily="34" charset="0"/>
                <a:hlinkClick r:id="rId4" action="ppaction://hlinkfile"/>
              </a:rPr>
              <a:t>Eski Hali</a:t>
            </a:r>
            <a:endParaRPr lang="tr-T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Hurdaya ayırma nedeniyle çıkış</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785652"/>
          </a:xfrm>
          <a:prstGeom prst="rect">
            <a:avLst/>
          </a:prstGeom>
        </p:spPr>
        <p:txBody>
          <a:bodyPr wrap="square">
            <a:spAutoFit/>
          </a:bodyPr>
          <a:lstStyle/>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(5) Birinci fıkraya göre harcama yetkilisince oluşturulacak komisyon tarafından ekonomik değerinin olmadığı veya teknik, sağlık, güvenlik ve benzeri nedenlerle imha edilmesinin şart olduğuna karar verilen taşınırlar, harcama yetkilisinin onayı ile imha edilir. İmha, komisyon veya komisyonun gözetiminde uzman kişiler tarafından yapılır. Bu işleme ilişkin ayrıca bir imha tutanağı düzenlenir. İmha işleminde özel mevzuat hükümleri öncelikle dikkate alınır. </a:t>
            </a:r>
          </a:p>
          <a:p>
            <a:pPr algn="just"/>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47449" y="4510699"/>
            <a:ext cx="1082348" cy="369332"/>
          </a:xfrm>
          <a:prstGeom prst="rect">
            <a:avLst/>
          </a:prstGeom>
        </p:spPr>
        <p:txBody>
          <a:bodyPr wrap="none">
            <a:spAutoFit/>
          </a:bodyPr>
          <a:lstStyle/>
          <a:p>
            <a:pPr algn="just"/>
            <a:r>
              <a:rPr lang="tr-TR" dirty="0">
                <a:solidFill>
                  <a:srgbClr val="C00000"/>
                </a:solidFill>
                <a:latin typeface="Arial" pitchFamily="34" charset="0"/>
                <a:cs typeface="Arial" pitchFamily="34" charset="0"/>
                <a:hlinkClick r:id="rId4" action="ppaction://hlinkfile"/>
              </a:rPr>
              <a:t>Eski Hali</a:t>
            </a:r>
            <a:endParaRPr lang="tr-T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Hurdaya ayırma nedeniyle çıkış</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1938992"/>
          </a:xfrm>
          <a:prstGeom prst="rect">
            <a:avLst/>
          </a:prstGeom>
        </p:spPr>
        <p:txBody>
          <a:bodyPr wrap="square">
            <a:spAutoFit/>
          </a:bodyPr>
          <a:lstStyle/>
          <a:p>
            <a:pPr algn="just"/>
            <a:endParaRPr lang="tr-TR" sz="2400" dirty="0" smtClean="0">
              <a:latin typeface="Arial" pitchFamily="34" charset="0"/>
              <a:cs typeface="Arial" pitchFamily="34" charset="0"/>
            </a:endParaRPr>
          </a:p>
          <a:p>
            <a:pPr algn="just"/>
            <a:r>
              <a:rPr lang="tr-TR" sz="2400" dirty="0" smtClean="0">
                <a:latin typeface="Arial" pitchFamily="34" charset="0"/>
                <a:cs typeface="Arial" pitchFamily="34" charset="0"/>
              </a:rPr>
              <a:t>(6) Hurdaya ayrılan veya imha edilen taşınırlar Taşınır İşlem Fişi düzenlenerek kayıtlardan çıkarılır. Fişin ekine Kayıttan Düşme Teklif ve Onay Tutanağının bir nüshası bağlanır.</a:t>
            </a:r>
          </a:p>
          <a:p>
            <a:pPr algn="just"/>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Hurdaya ayırma nedeniyle çıkış</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046988"/>
          </a:xfrm>
          <a:prstGeom prst="rect">
            <a:avLst/>
          </a:prstGeom>
        </p:spPr>
        <p:txBody>
          <a:bodyPr wrap="square">
            <a:spAutoFit/>
          </a:bodyPr>
          <a:lstStyle/>
          <a:p>
            <a:pPr algn="just"/>
            <a:endParaRPr lang="tr-TR" sz="2400" dirty="0" smtClean="0">
              <a:solidFill>
                <a:srgbClr val="C00000"/>
              </a:solidFill>
              <a:latin typeface="Arial" pitchFamily="34" charset="0"/>
              <a:cs typeface="Arial" pitchFamily="34" charset="0"/>
            </a:endParaRPr>
          </a:p>
          <a:p>
            <a:pPr algn="just"/>
            <a:r>
              <a:rPr lang="tr-TR" sz="2400" dirty="0" smtClean="0">
                <a:solidFill>
                  <a:srgbClr val="C00000"/>
                </a:solidFill>
                <a:latin typeface="Arial" pitchFamily="34" charset="0"/>
                <a:cs typeface="Arial" pitchFamily="34" charset="0"/>
              </a:rPr>
              <a:t>(7) İlgili mevzuatı gereğince, kasko sigortası yaptırılmış taşıt ve iş makineleri ile ekipmanın risk sonrası hurdaya ayrılarak kayıtlardan çıkarılması durumunda hurdası, kasko sigortası genel şartlarına dayanılarak sigorta şirketine verilebilir. Bu durumda rizikonun gerçekleşmesi anındaki gerçeğe uygun değeri sigorta şirketinden tahsil edilir.</a:t>
            </a:r>
          </a:p>
          <a:p>
            <a:pPr algn="just"/>
            <a:endParaRPr lang="tr-TR" sz="24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28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52229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solidFill>
                <a:prstClr val="white"/>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prstClr val="white">
                    <a:lumMod val="95000"/>
                  </a:prstClr>
                </a:solidFill>
                <a:latin typeface="Arial" pitchFamily="34" charset="0"/>
                <a:cs typeface="Arial" pitchFamily="34" charset="0"/>
              </a:rPr>
              <a:t>Kapsamda Olmayan Taşınırlar (İstisnalar)</a:t>
            </a:r>
            <a:endParaRPr lang="tr-TR" sz="2400" b="1" dirty="0">
              <a:solidFill>
                <a:prstClr val="white">
                  <a:lumMod val="95000"/>
                </a:prstClr>
              </a:solidFill>
              <a:latin typeface="Arial" pitchFamily="34" charset="0"/>
              <a:cs typeface="Arial" pitchFamily="34" charset="0"/>
            </a:endParaRPr>
          </a:p>
        </p:txBody>
      </p:sp>
      <p:sp>
        <p:nvSpPr>
          <p:cNvPr id="5" name="Alt Başlık 2"/>
          <p:cNvSpPr txBox="1">
            <a:spLocks/>
          </p:cNvSpPr>
          <p:nvPr/>
        </p:nvSpPr>
        <p:spPr>
          <a:xfrm>
            <a:off x="0" y="699542"/>
            <a:ext cx="9144000" cy="5509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400" b="1" dirty="0">
              <a:solidFill>
                <a:srgbClr val="CA6A68"/>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Dikdörtgen 1"/>
          <p:cNvSpPr/>
          <p:nvPr/>
        </p:nvSpPr>
        <p:spPr>
          <a:xfrm>
            <a:off x="249484" y="707367"/>
            <a:ext cx="8645031" cy="4093428"/>
          </a:xfrm>
          <a:prstGeom prst="rect">
            <a:avLst/>
          </a:prstGeom>
        </p:spPr>
        <p:txBody>
          <a:bodyPr wrap="square">
            <a:spAutoFit/>
          </a:bodyPr>
          <a:lstStyle/>
          <a:p>
            <a:pPr marL="342900" indent="-342900" algn="just">
              <a:buFont typeface="Wingdings" pitchFamily="2" charset="2"/>
              <a:buChar char="v"/>
            </a:pPr>
            <a:r>
              <a:rPr lang="tr-TR" sz="2000" dirty="0">
                <a:solidFill>
                  <a:srgbClr val="C00000"/>
                </a:solidFill>
              </a:rPr>
              <a:t>Türk Silahlı Kuvvetleri</a:t>
            </a:r>
            <a:r>
              <a:rPr lang="tr-TR" sz="2000" dirty="0"/>
              <a:t> (Jandarma Genel Komutanlığı ve Sahil Güvenlik Komutanlığı dahil), </a:t>
            </a:r>
            <a:r>
              <a:rPr lang="tr-TR" sz="2000" dirty="0" smtClean="0">
                <a:solidFill>
                  <a:srgbClr val="C00000"/>
                </a:solidFill>
              </a:rPr>
              <a:t>Milli İstihbarat </a:t>
            </a:r>
            <a:r>
              <a:rPr lang="tr-TR" sz="2000" dirty="0">
                <a:solidFill>
                  <a:srgbClr val="C00000"/>
                </a:solidFill>
              </a:rPr>
              <a:t>Teşkilatı</a:t>
            </a:r>
            <a:r>
              <a:rPr lang="tr-TR" sz="2000" dirty="0"/>
              <a:t> ve </a:t>
            </a:r>
            <a:r>
              <a:rPr lang="tr-TR" sz="2000" dirty="0">
                <a:solidFill>
                  <a:srgbClr val="C00000"/>
                </a:solidFill>
              </a:rPr>
              <a:t>Emniyet Genel Müdürlüğünün</a:t>
            </a:r>
            <a:r>
              <a:rPr lang="tr-TR" sz="2000" dirty="0"/>
              <a:t> </a:t>
            </a:r>
            <a:r>
              <a:rPr lang="tr-TR" sz="2000" dirty="0" smtClean="0"/>
              <a:t>taşınır </a:t>
            </a:r>
            <a:r>
              <a:rPr lang="tr-TR" sz="2000" dirty="0"/>
              <a:t>mallarının kayda alınması ile bunların yönetim </a:t>
            </a:r>
            <a:r>
              <a:rPr lang="tr-TR" sz="2000" dirty="0" smtClean="0"/>
              <a:t>ve denetiminde </a:t>
            </a:r>
            <a:r>
              <a:rPr lang="tr-TR" sz="2000" dirty="0"/>
              <a:t>özel mevzuatındaki hükümler uygulanır</a:t>
            </a:r>
            <a:r>
              <a:rPr lang="tr-TR" sz="2000" dirty="0" smtClean="0"/>
              <a:t>.</a:t>
            </a:r>
          </a:p>
          <a:p>
            <a:pPr marL="342900" indent="-342900" algn="just">
              <a:buFont typeface="Wingdings" pitchFamily="2" charset="2"/>
              <a:buChar char="v"/>
            </a:pPr>
            <a:endParaRPr lang="tr-TR" sz="2000" dirty="0"/>
          </a:p>
          <a:p>
            <a:pPr marL="342900" indent="-342900" algn="just">
              <a:buFont typeface="Wingdings" pitchFamily="2" charset="2"/>
              <a:buChar char="v"/>
            </a:pPr>
            <a:r>
              <a:rPr lang="tr-TR" sz="2000" dirty="0" smtClean="0"/>
              <a:t>Kapsamdaki </a:t>
            </a:r>
            <a:r>
              <a:rPr lang="tr-TR" sz="2000" dirty="0"/>
              <a:t>idarelerin bünyesinde bulunan fabrika, imalathane ve benzeri üretim yerlerinde kullanılan </a:t>
            </a:r>
            <a:r>
              <a:rPr lang="tr-TR" sz="2000" dirty="0" smtClean="0">
                <a:solidFill>
                  <a:srgbClr val="C00000"/>
                </a:solidFill>
              </a:rPr>
              <a:t>ilk madde </a:t>
            </a:r>
            <a:r>
              <a:rPr lang="tr-TR" sz="2000" dirty="0">
                <a:solidFill>
                  <a:srgbClr val="C00000"/>
                </a:solidFill>
              </a:rPr>
              <a:t>ve malzemeler ile yarı mamul ve mamul maddeler</a:t>
            </a:r>
            <a:r>
              <a:rPr lang="tr-TR" sz="2000" dirty="0"/>
              <a:t> hakkında bu Yönetmelik hükümleri uygulanmaz. </a:t>
            </a:r>
            <a:r>
              <a:rPr lang="tr-TR" sz="2000" dirty="0" smtClean="0"/>
              <a:t>Bunlar hakkında </a:t>
            </a:r>
            <a:r>
              <a:rPr lang="tr-TR" sz="2000" dirty="0"/>
              <a:t>kendi düzenleyici işlemlerinde belirlenen esas ve usuller uygulanır.</a:t>
            </a:r>
          </a:p>
          <a:p>
            <a:pPr marL="342900" indent="-342900" algn="just">
              <a:buFont typeface="Wingdings" pitchFamily="2" charset="2"/>
              <a:buChar char="v"/>
            </a:pPr>
            <a:endParaRPr lang="tr-TR" sz="2000" dirty="0" smtClean="0"/>
          </a:p>
          <a:p>
            <a:pPr marL="342900" indent="-342900" algn="just">
              <a:buFont typeface="Wingdings" pitchFamily="2" charset="2"/>
              <a:buChar char="v"/>
            </a:pPr>
            <a:r>
              <a:rPr lang="tr-TR" sz="2000" dirty="0" smtClean="0"/>
              <a:t>Kamu </a:t>
            </a:r>
            <a:r>
              <a:rPr lang="tr-TR" sz="2000" dirty="0"/>
              <a:t>idarelerinin görevleri gereğince herhangi bir işlemin sonuçlanmasına veya bir kararın </a:t>
            </a:r>
            <a:r>
              <a:rPr lang="tr-TR" sz="2000" dirty="0" smtClean="0"/>
              <a:t>verilmesine kadar </a:t>
            </a:r>
            <a:r>
              <a:rPr lang="tr-TR" sz="2000" dirty="0"/>
              <a:t>muhafaza edilmek üzere alınan </a:t>
            </a:r>
            <a:r>
              <a:rPr lang="tr-TR" sz="2000" dirty="0">
                <a:solidFill>
                  <a:srgbClr val="C00000"/>
                </a:solidFill>
              </a:rPr>
              <a:t>emanet taşınır mallar</a:t>
            </a:r>
            <a:r>
              <a:rPr lang="tr-TR" sz="2000" dirty="0"/>
              <a:t> hakkında özel mevzuatındaki hükümler uygulanır.</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1381577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8"/>
            <a:ext cx="9144000" cy="877776"/>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Bölünen, birleşen veya kaldırılan harcama birimlerine ait taşınırlar hakkında yapılacak işlemler</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85800"/>
            <a:ext cx="8784976" cy="4093428"/>
          </a:xfrm>
          <a:prstGeom prst="rect">
            <a:avLst/>
          </a:prstGeom>
        </p:spPr>
        <p:txBody>
          <a:bodyPr wrap="square">
            <a:spAutoFit/>
          </a:bodyPr>
          <a:lstStyle/>
          <a:p>
            <a:pPr lvl="0" algn="just">
              <a:lnSpc>
                <a:spcPct val="100000"/>
              </a:lnSpc>
            </a:pPr>
            <a:endParaRPr lang="tr-TR" sz="1000" b="1" dirty="0" smtClean="0">
              <a:solidFill>
                <a:srgbClr val="C00000"/>
              </a:solidFill>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Kamu idarelerinin yeniden yapılanmaları sonucu teşkilat yapılarında meydana gelen değişiklikler nedeniyle bölünmesine, birleşmesine veya kaldırılmasına karar verilen harcama birimlerine ait taşınırlar;</a:t>
            </a:r>
          </a:p>
          <a:p>
            <a:pPr lvl="0" algn="just">
              <a:lnSpc>
                <a:spcPct val="100000"/>
              </a:lnSpc>
            </a:pPr>
            <a:endParaRPr lang="tr-TR" sz="2000"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	a) Bölünerek ayrı bir harcama birimi haline gelen birimin kullanımına terk edilmesi halinde, bölünen harcama biriminin kayıtlarına çıkış, yeni oluşan harcama biriminin kayıtlarına giriş,</a:t>
            </a:r>
          </a:p>
          <a:p>
            <a:pPr lvl="0" algn="just">
              <a:lnSpc>
                <a:spcPct val="100000"/>
              </a:lnSpc>
            </a:pPr>
            <a:r>
              <a:rPr lang="tr-TR" sz="2000" dirty="0" smtClean="0">
                <a:latin typeface="Arial" pitchFamily="34" charset="0"/>
                <a:cs typeface="Arial" pitchFamily="34" charset="0"/>
              </a:rPr>
              <a:t>	b) Başka bir harcama birimi ile birleşme sonucunda kaldırılan birimin kayıtlarına çıkış, bünyesinde </a:t>
            </a:r>
            <a:r>
              <a:rPr lang="tr-TR" sz="2000" dirty="0" err="1" smtClean="0">
                <a:latin typeface="Arial" pitchFamily="34" charset="0"/>
                <a:cs typeface="Arial" pitchFamily="34" charset="0"/>
              </a:rPr>
              <a:t>birleşilen</a:t>
            </a:r>
            <a:r>
              <a:rPr lang="tr-TR" sz="2000" dirty="0" smtClean="0">
                <a:latin typeface="Arial" pitchFamily="34" charset="0"/>
                <a:cs typeface="Arial" pitchFamily="34" charset="0"/>
              </a:rPr>
              <a:t> birimin kayıtlarına giriş,</a:t>
            </a:r>
          </a:p>
          <a:p>
            <a:pPr lvl="0" algn="just">
              <a:lnSpc>
                <a:spcPct val="100000"/>
              </a:lnSpc>
            </a:pPr>
            <a:r>
              <a:rPr lang="tr-TR" sz="2000" dirty="0" smtClean="0">
                <a:latin typeface="Arial" pitchFamily="34" charset="0"/>
                <a:cs typeface="Arial" pitchFamily="34" charset="0"/>
              </a:rPr>
              <a:t>	c) Kaldırılma halinde, kaldırılan harcama biriminin kayıtlarına çıkış, devredilmesi kararlaştırılan harcama biriminin kayıtlarına giriş, </a:t>
            </a:r>
          </a:p>
          <a:p>
            <a:pPr lvl="0" algn="just">
              <a:lnSpc>
                <a:spcPct val="100000"/>
              </a:lnSpc>
            </a:pPr>
            <a:r>
              <a:rPr lang="tr-TR" sz="2000" dirty="0" smtClean="0">
                <a:latin typeface="Arial" pitchFamily="34" charset="0"/>
                <a:cs typeface="Arial" pitchFamily="34" charset="0"/>
              </a:rPr>
              <a:t>	kaydedilir.    </a:t>
            </a:r>
            <a:endParaRPr lang="tr-TR" sz="1000" b="1" i="1" dirty="0" smtClean="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p:txBody>
      </p:sp>
    </p:spTree>
    <p:extLst>
      <p:ext uri="{BB962C8B-B14F-4D97-AF65-F5344CB8AC3E}">
        <p14:creationId xmlns:p14="http://schemas.microsoft.com/office/powerpoint/2010/main" val="37970682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8"/>
            <a:ext cx="9144000" cy="877776"/>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Bölünen, birleşen veya kaldırılan harcama birimlerine ait taşınırlar hakkında yapılacak işlemler</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85800"/>
            <a:ext cx="8784976" cy="2554545"/>
          </a:xfrm>
          <a:prstGeom prst="rect">
            <a:avLst/>
          </a:prstGeom>
        </p:spPr>
        <p:txBody>
          <a:bodyPr wrap="square">
            <a:spAutoFit/>
          </a:bodyPr>
          <a:lstStyle/>
          <a:p>
            <a:pPr lvl="0" algn="just">
              <a:lnSpc>
                <a:spcPct val="100000"/>
              </a:lnSpc>
            </a:pPr>
            <a:endParaRPr lang="tr-TR" sz="1000" b="1" dirty="0" smtClean="0">
              <a:solidFill>
                <a:srgbClr val="C00000"/>
              </a:solidFill>
              <a:latin typeface="Arial" pitchFamily="34" charset="0"/>
              <a:cs typeface="Arial" pitchFamily="34" charset="0"/>
            </a:endParaRPr>
          </a:p>
          <a:p>
            <a:pPr lvl="0" algn="just">
              <a:lnSpc>
                <a:spcPct val="100000"/>
              </a:lnSpc>
            </a:pPr>
            <a:endParaRPr lang="tr-TR" sz="2000" dirty="0" smtClean="0">
              <a:latin typeface="Arial" pitchFamily="34" charset="0"/>
              <a:cs typeface="Arial" pitchFamily="34" charset="0"/>
            </a:endParaRPr>
          </a:p>
          <a:p>
            <a:pPr lvl="0" algn="just">
              <a:lnSpc>
                <a:spcPct val="100000"/>
              </a:lnSpc>
            </a:pPr>
            <a:endParaRPr lang="tr-TR" sz="2000" dirty="0" smtClean="0">
              <a:latin typeface="Arial" pitchFamily="34" charset="0"/>
              <a:cs typeface="Arial" pitchFamily="34" charset="0"/>
            </a:endParaRPr>
          </a:p>
          <a:p>
            <a:pPr lvl="0" algn="just">
              <a:lnSpc>
                <a:spcPct val="100000"/>
              </a:lnSpc>
            </a:pPr>
            <a:endParaRPr lang="tr-TR" sz="2000" dirty="0" smtClean="0">
              <a:latin typeface="Arial" pitchFamily="34" charset="0"/>
              <a:cs typeface="Arial" pitchFamily="34" charset="0"/>
            </a:endParaRPr>
          </a:p>
          <a:p>
            <a:pPr lvl="0" algn="just">
              <a:lnSpc>
                <a:spcPct val="100000"/>
              </a:lnSpc>
            </a:pPr>
            <a:endParaRPr lang="tr-TR" sz="2000" dirty="0" smtClean="0">
              <a:latin typeface="Arial" pitchFamily="34" charset="0"/>
              <a:cs typeface="Arial" pitchFamily="34" charset="0"/>
            </a:endParaRPr>
          </a:p>
          <a:p>
            <a:pPr lvl="0" algn="just">
              <a:lnSpc>
                <a:spcPct val="100000"/>
              </a:lnSpc>
            </a:pPr>
            <a:endParaRPr lang="tr-TR" sz="2000"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(2) Giriş ve çıkış kayıtları Taşınır İşlem Fişi ile yapılır. Düzenlenen fişlerin birer nüshası, muhasebe birimine gönderilir.  </a:t>
            </a: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p:txBody>
      </p:sp>
    </p:spTree>
    <p:extLst>
      <p:ext uri="{BB962C8B-B14F-4D97-AF65-F5344CB8AC3E}">
        <p14:creationId xmlns:p14="http://schemas.microsoft.com/office/powerpoint/2010/main" val="37970682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Taşınır giriş ve çıkış işlemlerinin muhasebe birimine bildirilmesi </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970318"/>
          </a:xfrm>
          <a:prstGeom prst="rect">
            <a:avLst/>
          </a:prstGeom>
        </p:spPr>
        <p:txBody>
          <a:bodyPr wrap="square">
            <a:spAutoFit/>
          </a:bodyPr>
          <a:lstStyle/>
          <a:p>
            <a:pPr lvl="0" algn="just">
              <a:lnSpc>
                <a:spcPct val="100000"/>
              </a:lnSpc>
            </a:pPr>
            <a:endParaRPr lang="tr-TR" sz="2000" b="1" dirty="0" smtClean="0">
              <a:latin typeface="Arial" pitchFamily="34" charset="0"/>
              <a:cs typeface="Arial" pitchFamily="34" charset="0"/>
            </a:endParaRPr>
          </a:p>
          <a:p>
            <a:pPr lvl="0" algn="just">
              <a:lnSpc>
                <a:spcPct val="100000"/>
              </a:lnSpc>
            </a:pPr>
            <a:r>
              <a:rPr lang="tr-TR" sz="2000" b="1" dirty="0" smtClean="0">
                <a:latin typeface="Arial" pitchFamily="34" charset="0"/>
                <a:cs typeface="Arial" pitchFamily="34" charset="0"/>
              </a:rPr>
              <a:t>Söz konusu maddenin birinci fıkrası aşağıdaki şekilde değiştirilmiştir.</a:t>
            </a:r>
          </a:p>
          <a:p>
            <a:pPr lvl="0" algn="just">
              <a:lnSpc>
                <a:spcPct val="100000"/>
              </a:lnSpc>
            </a:pPr>
            <a:endParaRPr lang="tr-TR" sz="2000" b="1" dirty="0" smtClean="0">
              <a:latin typeface="Arial" pitchFamily="34" charset="0"/>
              <a:cs typeface="Arial" pitchFamily="34" charset="0"/>
            </a:endParaRPr>
          </a:p>
          <a:p>
            <a:pPr algn="just"/>
            <a:r>
              <a:rPr lang="tr-TR" sz="2400" b="1" dirty="0" smtClean="0">
                <a:solidFill>
                  <a:srgbClr val="C00000"/>
                </a:solidFill>
                <a:latin typeface="Arial" pitchFamily="34" charset="0"/>
                <a:cs typeface="Arial" pitchFamily="34" charset="0"/>
              </a:rPr>
              <a:t>MADDE 30- (1) </a:t>
            </a:r>
            <a:r>
              <a:rPr lang="tr-TR" sz="2400" dirty="0" smtClean="0">
                <a:solidFill>
                  <a:srgbClr val="C00000"/>
                </a:solidFill>
                <a:latin typeface="Arial" pitchFamily="34" charset="0"/>
                <a:cs typeface="Arial" pitchFamily="34" charset="0"/>
              </a:rPr>
              <a:t>Taşınır kayıt yetkilileri tarafından, kamu idarelerinin muhasebe kayıtlarında ilgili stok ve maddî duran varlık hesaplarında izlenen taşınırlardan; </a:t>
            </a:r>
            <a:r>
              <a:rPr lang="tr-TR" sz="2400" dirty="0" err="1" smtClean="0">
                <a:solidFill>
                  <a:srgbClr val="C00000"/>
                </a:solidFill>
                <a:latin typeface="Arial" pitchFamily="34" charset="0"/>
                <a:cs typeface="Arial" pitchFamily="34" charset="0"/>
              </a:rPr>
              <a:t>satınalma</a:t>
            </a:r>
            <a:r>
              <a:rPr lang="tr-TR" sz="2400" dirty="0" smtClean="0">
                <a:solidFill>
                  <a:srgbClr val="C00000"/>
                </a:solidFill>
                <a:latin typeface="Arial" pitchFamily="34" charset="0"/>
                <a:cs typeface="Arial" pitchFamily="34" charset="0"/>
              </a:rPr>
              <a:t> suretiyle edinilenlerin giriş işlemleri ile değer artırıcı harcamalar için düzenlenen Taşınır İşlem Fişlerinin bir nüshası ödeme emri belgesi ekinde, muhasebe birimine gönderilir…..</a:t>
            </a:r>
          </a:p>
          <a:p>
            <a:pPr algn="just"/>
            <a:endParaRPr lang="tr-TR" sz="2400" b="1" i="1" dirty="0" smtClean="0">
              <a:solidFill>
                <a:srgbClr val="C00000"/>
              </a:solidFill>
              <a:latin typeface="Arial" pitchFamily="34" charset="0"/>
              <a:cs typeface="Arial" pitchFamily="34" charset="0"/>
              <a:hlinkClick r:id="rId4" action="ppaction://hlinkfile"/>
            </a:endParaRPr>
          </a:p>
          <a:p>
            <a:pPr algn="just"/>
            <a:r>
              <a:rPr lang="tr-TR" dirty="0">
                <a:hlinkClick r:id="rId5" action="ppaction://hlinkfile"/>
              </a:rPr>
              <a:t>E</a:t>
            </a:r>
            <a:r>
              <a:rPr lang="tr-TR" dirty="0" smtClean="0">
                <a:hlinkClick r:id="rId5" action="ppaction://hlinkfile"/>
              </a:rPr>
              <a:t>ski hali</a:t>
            </a:r>
            <a:endParaRPr lang="tr-TR" dirty="0">
              <a:hlinkClick r:id="rId4" action="ppaction://hlinkfile"/>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Taşınır giriş ve çıkış işlemlerinin muhasebe birimine bildirilmesi </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231654"/>
          </a:xfrm>
          <a:prstGeom prst="rect">
            <a:avLst/>
          </a:prstGeom>
        </p:spPr>
        <p:txBody>
          <a:bodyPr wrap="square">
            <a:spAutoFit/>
          </a:bodyPr>
          <a:lstStyle/>
          <a:p>
            <a:pPr lvl="0" algn="just">
              <a:lnSpc>
                <a:spcPct val="100000"/>
              </a:lnSpc>
            </a:pPr>
            <a:endParaRPr lang="tr-TR" sz="2000" b="1" dirty="0" smtClean="0">
              <a:latin typeface="Arial" pitchFamily="34" charset="0"/>
              <a:cs typeface="Arial" pitchFamily="34" charset="0"/>
            </a:endParaRPr>
          </a:p>
          <a:p>
            <a:pPr lvl="0" algn="just">
              <a:lnSpc>
                <a:spcPct val="100000"/>
              </a:lnSpc>
            </a:pPr>
            <a:r>
              <a:rPr lang="tr-TR" sz="2000" b="1" dirty="0" smtClean="0">
                <a:latin typeface="Arial" pitchFamily="34" charset="0"/>
                <a:cs typeface="Arial" pitchFamily="34" charset="0"/>
              </a:rPr>
              <a:t>Söz konusu maddenin birinci fıkrası aşağıdaki şekilde değiştirilmiştir.</a:t>
            </a:r>
          </a:p>
          <a:p>
            <a:pPr lvl="0" algn="just">
              <a:lnSpc>
                <a:spcPct val="100000"/>
              </a:lnSpc>
            </a:pPr>
            <a:endParaRPr lang="tr-TR" sz="2000" b="1" dirty="0" smtClean="0">
              <a:latin typeface="Arial" pitchFamily="34" charset="0"/>
              <a:cs typeface="Arial" pitchFamily="34" charset="0"/>
            </a:endParaRPr>
          </a:p>
          <a:p>
            <a:pPr algn="just"/>
            <a:r>
              <a:rPr lang="tr-TR" sz="2400" b="1" dirty="0" smtClean="0">
                <a:solidFill>
                  <a:srgbClr val="C00000"/>
                </a:solidFill>
                <a:latin typeface="Arial" pitchFamily="34" charset="0"/>
                <a:cs typeface="Arial" pitchFamily="34" charset="0"/>
              </a:rPr>
              <a:t>MADDE 30- (1) </a:t>
            </a:r>
            <a:r>
              <a:rPr lang="tr-TR" sz="2400" dirty="0" smtClean="0">
                <a:solidFill>
                  <a:srgbClr val="C00000"/>
                </a:solidFill>
                <a:latin typeface="Arial" pitchFamily="34" charset="0"/>
                <a:cs typeface="Arial" pitchFamily="34" charset="0"/>
              </a:rPr>
              <a:t>…. Diğer şekillerde edinilen taşınırların girişleri ve maddî duran varlık hesaplarında izlenen taşınırların çıkışları için düzenlenen Taşınır İşlem Fişlerinin birer nüshasının, düzenleme tarihini takip eden en geç on gün içinde ve her durumda malî yıl sona ermeden önce muhasebe birimine gönderilmesi zorunludur….</a:t>
            </a:r>
            <a:endParaRPr lang="tr-TR" sz="2000" b="1" i="1" dirty="0">
              <a:latin typeface="Arial" pitchFamily="34" charset="0"/>
              <a:cs typeface="Arial" pitchFamily="34" charset="0"/>
              <a:hlinkClick r:id="rId4" action="ppaction://hlinkfile"/>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Taşınır giriş ve çıkış işlemlerinin muhasebe birimine bildirilmesi </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339650"/>
          </a:xfrm>
          <a:prstGeom prst="rect">
            <a:avLst/>
          </a:prstGeom>
        </p:spPr>
        <p:txBody>
          <a:bodyPr wrap="square">
            <a:spAutoFit/>
          </a:bodyPr>
          <a:lstStyle/>
          <a:p>
            <a:pPr lvl="0" algn="just">
              <a:lnSpc>
                <a:spcPct val="100000"/>
              </a:lnSpc>
            </a:pPr>
            <a:endParaRPr lang="tr-TR" sz="2000" b="1" dirty="0" smtClean="0">
              <a:latin typeface="Arial" pitchFamily="34" charset="0"/>
              <a:cs typeface="Arial" pitchFamily="34" charset="0"/>
            </a:endParaRPr>
          </a:p>
          <a:p>
            <a:pPr lvl="0" algn="just">
              <a:lnSpc>
                <a:spcPct val="100000"/>
              </a:lnSpc>
            </a:pPr>
            <a:r>
              <a:rPr lang="tr-TR" sz="2000" b="1" dirty="0" smtClean="0">
                <a:latin typeface="Arial" pitchFamily="34" charset="0"/>
                <a:cs typeface="Arial" pitchFamily="34" charset="0"/>
              </a:rPr>
              <a:t>Söz konusu maddenin birinci fıkrası aşağıdaki şekilde değiştirilmiştir.</a:t>
            </a:r>
          </a:p>
          <a:p>
            <a:pPr lvl="0" algn="just">
              <a:lnSpc>
                <a:spcPct val="100000"/>
              </a:lnSpc>
            </a:pPr>
            <a:endParaRPr lang="tr-TR" sz="2000" b="1" dirty="0" smtClean="0">
              <a:latin typeface="Arial" pitchFamily="34" charset="0"/>
              <a:cs typeface="Arial" pitchFamily="34" charset="0"/>
            </a:endParaRPr>
          </a:p>
          <a:p>
            <a:pPr algn="just"/>
            <a:r>
              <a:rPr lang="tr-TR" sz="2400" b="1" dirty="0" smtClean="0">
                <a:solidFill>
                  <a:srgbClr val="C00000"/>
                </a:solidFill>
                <a:latin typeface="Arial" pitchFamily="34" charset="0"/>
                <a:cs typeface="Arial" pitchFamily="34" charset="0"/>
              </a:rPr>
              <a:t>MADDE 30- (1) </a:t>
            </a:r>
            <a:r>
              <a:rPr lang="tr-TR" sz="2400" dirty="0" smtClean="0">
                <a:solidFill>
                  <a:srgbClr val="C00000"/>
                </a:solidFill>
                <a:latin typeface="Arial" pitchFamily="34" charset="0"/>
                <a:cs typeface="Arial" pitchFamily="34" charset="0"/>
              </a:rPr>
              <a:t>…. Ancak aynı muhasebe biriminden hizmet alan, aynı kamu idaresinin harcama birimleri arasında yapılan taşınır devirlerinde, devreden harcama birimince düzenlenen Taşınır İşlem Fişi muhasebe birimine gönderilmez.</a:t>
            </a:r>
          </a:p>
          <a:p>
            <a:pPr lvl="0" algn="just">
              <a:lnSpc>
                <a:spcPct val="100000"/>
              </a:lnSpc>
            </a:pPr>
            <a:endParaRPr lang="tr-TR" sz="2000" b="1" i="1" dirty="0" smtClean="0">
              <a:solidFill>
                <a:srgbClr val="C00000"/>
              </a:solidFill>
              <a:latin typeface="Arial" pitchFamily="34" charset="0"/>
              <a:cs typeface="Arial" pitchFamily="34" charset="0"/>
              <a:hlinkClick r:id="rId4" action="ppaction://hlinkfile"/>
            </a:endParaRPr>
          </a:p>
          <a:p>
            <a:pPr lvl="0" algn="just">
              <a:lnSpc>
                <a:spcPct val="100000"/>
              </a:lnSpc>
            </a:pPr>
            <a:endParaRPr lang="tr-TR" sz="2000" b="1" i="1" dirty="0" smtClean="0">
              <a:latin typeface="Arial" pitchFamily="34" charset="0"/>
              <a:cs typeface="Arial" pitchFamily="34" charset="0"/>
              <a:hlinkClick r:id="rId4" action="ppaction://hlinkfile"/>
            </a:endParaRPr>
          </a:p>
          <a:p>
            <a:pPr lvl="0" algn="just">
              <a:lnSpc>
                <a:spcPct val="100000"/>
              </a:lnSpc>
            </a:pPr>
            <a:endParaRPr lang="tr-TR" sz="2000" b="1" i="1" dirty="0">
              <a:latin typeface="Arial" pitchFamily="34" charset="0"/>
              <a:cs typeface="Arial" pitchFamily="34" charset="0"/>
              <a:hlinkClick r:id="rId4" action="ppaction://hlinkfile"/>
            </a:endParaRPr>
          </a:p>
          <a:p>
            <a:pPr lvl="0" algn="just">
              <a:lnSpc>
                <a:spcPct val="100000"/>
              </a:lnSpc>
            </a:pPr>
            <a:endParaRPr lang="tr-TR" sz="2000" b="1" i="1" dirty="0" smtClean="0">
              <a:latin typeface="Arial" pitchFamily="34" charset="0"/>
              <a:cs typeface="Arial" pitchFamily="34" charset="0"/>
              <a:hlinkClick r:id="rId4" action="ppaction://hlinkfile"/>
            </a:endParaRPr>
          </a:p>
          <a:p>
            <a:pPr lvl="0" algn="just">
              <a:lnSpc>
                <a:spcPct val="100000"/>
              </a:lnSpc>
            </a:pPr>
            <a:endParaRPr lang="tr-TR" sz="2000" b="1" i="1" dirty="0" smtClean="0">
              <a:latin typeface="Arial" pitchFamily="34" charset="0"/>
              <a:cs typeface="Arial" pitchFamily="34" charset="0"/>
              <a:hlinkClick r:id="rId4" action="ppaction://hlinkfile"/>
            </a:endParaRPr>
          </a:p>
          <a:p>
            <a:pPr lvl="0" algn="just">
              <a:lnSpc>
                <a:spcPct val="100000"/>
              </a:lnSpc>
            </a:pPr>
            <a:endParaRPr lang="tr-TR" sz="2000" b="1" i="1" dirty="0">
              <a:latin typeface="Arial" pitchFamily="34" charset="0"/>
              <a:cs typeface="Arial" pitchFamily="34" charset="0"/>
              <a:hlinkClick r:id="rId4" action="ppaction://hlinkfile"/>
            </a:endParaRPr>
          </a:p>
        </p:txBody>
      </p:sp>
      <p:sp>
        <p:nvSpPr>
          <p:cNvPr id="4" name="Dikdörtgen 3"/>
          <p:cNvSpPr/>
          <p:nvPr/>
        </p:nvSpPr>
        <p:spPr>
          <a:xfrm>
            <a:off x="227053" y="4443958"/>
            <a:ext cx="934871" cy="369332"/>
          </a:xfrm>
          <a:prstGeom prst="rect">
            <a:avLst/>
          </a:prstGeom>
        </p:spPr>
        <p:txBody>
          <a:bodyPr wrap="none">
            <a:spAutoFit/>
          </a:bodyPr>
          <a:lstStyle/>
          <a:p>
            <a:pPr algn="just"/>
            <a:r>
              <a:rPr lang="tr-TR" dirty="0">
                <a:hlinkClick r:id="rId5" action="ppaction://hlinkfile"/>
              </a:rPr>
              <a:t>Eski hali</a:t>
            </a:r>
            <a:endParaRPr lang="tr-TR" dirty="0">
              <a:hlinkClick r:id="rId4" action="ppaction://hlinkfile"/>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Taşınır giriş ve çıkış işlemlerinin muhasebe birimine bildirilmesi </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862322"/>
          </a:xfrm>
          <a:prstGeom prst="rect">
            <a:avLst/>
          </a:prstGeom>
        </p:spPr>
        <p:txBody>
          <a:bodyPr wrap="square">
            <a:spAutoFit/>
          </a:bodyPr>
          <a:lstStyle/>
          <a:p>
            <a:pPr lvl="0" algn="just">
              <a:lnSpc>
                <a:spcPct val="100000"/>
              </a:lnSpc>
            </a:pPr>
            <a:endParaRPr lang="tr-TR" sz="2000" b="1"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(2) Muhasebe kayıtlarında "150-İlk Madde ve Malzemeler Hesabı"nda izlenen tüketim malzemelerinin çıkışları için düzenlenen Taşınır İşlem Fişleri muhasebe birimine gönderilmez. Bunların yerine, genel bütçe kapsamındaki kamu idarelerinde üç aylık dönemler itibarıyla, diğer idarelerde ise üç ayı geçmemek üzere üst yöneticiler tarafından belirlenen sürede kullanılmış tüketim malzemelerinin taşınır II </a:t>
            </a:r>
            <a:r>
              <a:rPr lang="tr-TR" sz="2000" dirty="0" err="1" smtClean="0">
                <a:latin typeface="Arial" pitchFamily="34" charset="0"/>
                <a:cs typeface="Arial" pitchFamily="34" charset="0"/>
              </a:rPr>
              <a:t>nci</a:t>
            </a:r>
            <a:r>
              <a:rPr lang="tr-TR" sz="2000" dirty="0" smtClean="0">
                <a:latin typeface="Arial" pitchFamily="34" charset="0"/>
                <a:cs typeface="Arial" pitchFamily="34" charset="0"/>
              </a:rPr>
              <a:t> düzey detay kodu bazında düzenlenen onaylı bir listesi, en geç ilgili dönemin son iş günü mesai bitimine kadar muhasebe birimine gönderilir.</a:t>
            </a:r>
          </a:p>
        </p:txBody>
      </p:sp>
      <p:sp>
        <p:nvSpPr>
          <p:cNvPr id="4" name="Dikdörtgen 3"/>
          <p:cNvSpPr/>
          <p:nvPr/>
        </p:nvSpPr>
        <p:spPr>
          <a:xfrm>
            <a:off x="250113" y="4443958"/>
            <a:ext cx="934871" cy="369332"/>
          </a:xfrm>
          <a:prstGeom prst="rect">
            <a:avLst/>
          </a:prstGeom>
        </p:spPr>
        <p:txBody>
          <a:bodyPr wrap="none">
            <a:spAutoFit/>
          </a:bodyPr>
          <a:lstStyle/>
          <a:p>
            <a:pPr algn="just"/>
            <a:r>
              <a:rPr lang="tr-TR" dirty="0">
                <a:hlinkClick r:id="rId4" action="ppaction://hlinkfile"/>
              </a:rPr>
              <a:t>Eski hali</a:t>
            </a:r>
            <a:endParaRPr lang="tr-TR" dirty="0">
              <a:hlinkClick r:id="rId5" action="ppaction://hlinkfile"/>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t>Taşınır giriş ve çıkış işlemlerinin muhasebe birimine bildirilmesi </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246769"/>
          </a:xfrm>
          <a:prstGeom prst="rect">
            <a:avLst/>
          </a:prstGeom>
        </p:spPr>
        <p:txBody>
          <a:bodyPr wrap="square">
            <a:spAutoFit/>
          </a:bodyPr>
          <a:lstStyle/>
          <a:p>
            <a:pPr lvl="0" algn="just">
              <a:lnSpc>
                <a:spcPct val="100000"/>
              </a:lnSpc>
            </a:pPr>
            <a:endParaRPr lang="tr-TR" sz="2000" b="1" dirty="0" smtClean="0">
              <a:latin typeface="Arial" pitchFamily="34" charset="0"/>
              <a:cs typeface="Arial" pitchFamily="34" charset="0"/>
            </a:endParaRPr>
          </a:p>
          <a:p>
            <a:pPr lvl="0" algn="just">
              <a:lnSpc>
                <a:spcPct val="100000"/>
              </a:lnSpc>
            </a:pPr>
            <a:endParaRPr lang="tr-TR" sz="2000" b="1" dirty="0" smtClean="0">
              <a:latin typeface="Arial" pitchFamily="34" charset="0"/>
              <a:cs typeface="Arial" pitchFamily="34" charset="0"/>
            </a:endParaRPr>
          </a:p>
          <a:p>
            <a:pPr lvl="0" algn="just">
              <a:lnSpc>
                <a:spcPct val="100000"/>
              </a:lnSpc>
            </a:pPr>
            <a:endParaRPr lang="tr-TR" sz="2000" b="1" dirty="0" smtClean="0">
              <a:latin typeface="Arial" pitchFamily="34" charset="0"/>
              <a:cs typeface="Arial" pitchFamily="34" charset="0"/>
            </a:endParaRPr>
          </a:p>
          <a:p>
            <a:pPr lvl="0" algn="just">
              <a:lnSpc>
                <a:spcPct val="100000"/>
              </a:lnSpc>
            </a:pPr>
            <a:endParaRPr lang="tr-TR" sz="2000" b="1"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(3) Muhasebe yetkilileri, taşınır giriş ve çıkış işlemlerine ilişkin olarak kendilerine gönderilen Taşınır İşlem Fişlerinde gösterilen tutarları II </a:t>
            </a:r>
            <a:r>
              <a:rPr lang="tr-TR" sz="2000" dirty="0" err="1" smtClean="0">
                <a:latin typeface="Arial" pitchFamily="34" charset="0"/>
                <a:cs typeface="Arial" pitchFamily="34" charset="0"/>
              </a:rPr>
              <a:t>nci</a:t>
            </a:r>
            <a:r>
              <a:rPr lang="tr-TR" sz="2000" dirty="0" smtClean="0">
                <a:latin typeface="Arial" pitchFamily="34" charset="0"/>
                <a:cs typeface="Arial" pitchFamily="34" charset="0"/>
              </a:rPr>
              <a:t> düzey detay kodu itibarıyla ilgili hesaplara kaydeder.</a:t>
            </a:r>
          </a:p>
        </p:txBody>
      </p:sp>
      <p:sp>
        <p:nvSpPr>
          <p:cNvPr id="4" name="Dikdörtgen 3"/>
          <p:cNvSpPr/>
          <p:nvPr/>
        </p:nvSpPr>
        <p:spPr>
          <a:xfrm>
            <a:off x="247449" y="4443958"/>
            <a:ext cx="934871" cy="369332"/>
          </a:xfrm>
          <a:prstGeom prst="rect">
            <a:avLst/>
          </a:prstGeom>
        </p:spPr>
        <p:txBody>
          <a:bodyPr wrap="none">
            <a:spAutoFit/>
          </a:bodyPr>
          <a:lstStyle/>
          <a:p>
            <a:pPr algn="just"/>
            <a:r>
              <a:rPr lang="tr-TR" dirty="0">
                <a:hlinkClick r:id="rId4" action="ppaction://hlinkfile"/>
              </a:rPr>
              <a:t>Eski hali</a:t>
            </a:r>
            <a:endParaRPr lang="tr-TR" dirty="0">
              <a:hlinkClick r:id="rId5" action="ppaction://hlinkfile"/>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4" name="Başlık 3"/>
          <p:cNvSpPr>
            <a:spLocks noGrp="1"/>
          </p:cNvSpPr>
          <p:nvPr>
            <p:ph type="ctrTitle"/>
          </p:nvPr>
        </p:nvSpPr>
        <p:spPr/>
        <p:txBody>
          <a:bodyPr>
            <a:normAutofit fontScale="90000"/>
          </a:bodyPr>
          <a:lstStyle/>
          <a:p>
            <a:r>
              <a:rPr lang="tr-TR" b="1" dirty="0">
                <a:solidFill>
                  <a:srgbClr val="FF0000"/>
                </a:solidFill>
              </a:rPr>
              <a:t>BEŞİNCİ BÖLÜM</a:t>
            </a:r>
            <a:r>
              <a:rPr lang="tr-TR" dirty="0">
                <a:solidFill>
                  <a:srgbClr val="FF0000"/>
                </a:solidFill>
              </a:rPr>
              <a:t/>
            </a:r>
            <a:br>
              <a:rPr lang="tr-TR" dirty="0">
                <a:solidFill>
                  <a:srgbClr val="FF0000"/>
                </a:solidFill>
              </a:rPr>
            </a:br>
            <a:r>
              <a:rPr lang="tr-TR" dirty="0">
                <a:solidFill>
                  <a:srgbClr val="FF0000"/>
                </a:solidFill>
              </a:rPr>
              <a:t>Kamu İdareleri Arasında Taşınır Devri ve Tahsisi</a:t>
            </a:r>
          </a:p>
        </p:txBody>
      </p:sp>
    </p:spTree>
    <p:extLst>
      <p:ext uri="{BB962C8B-B14F-4D97-AF65-F5344CB8AC3E}">
        <p14:creationId xmlns:p14="http://schemas.microsoft.com/office/powerpoint/2010/main" val="24677972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Kamu idareleri arasında bedelsiz devir ve tahsis</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77875"/>
          </a:xfrm>
          <a:prstGeom prst="rect">
            <a:avLst/>
          </a:prstGeom>
        </p:spPr>
        <p:txBody>
          <a:bodyPr wrap="square">
            <a:spAutoFit/>
          </a:bodyPr>
          <a:lstStyle/>
          <a:p>
            <a:pPr algn="just"/>
            <a:endParaRPr lang="tr-TR" sz="2000"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1) Kayıtlara alınış tarihi itibarıyla beş yılını tamamlamış ve idarece kullanılmasına ihtiyaç duyulmayan taşınırlar, bu taşınıra ihtiyaç duyan idarelere bedelsiz devredilebilir.</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2) Ancak devralmak isteyen idare açısından bakım, onarım ve taşıma giderleri nedeniyle ekonomik olmayan ve kullanılmasında fayda görülmeyen taşınırlar devredilemez.</a:t>
            </a:r>
          </a:p>
          <a:p>
            <a:r>
              <a:rPr lang="tr-TR" sz="2000" dirty="0"/>
              <a:t>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31</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85296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Kamu idareleri arasında bedelsiz devir ve tahsis</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4405" y="699542"/>
            <a:ext cx="8784976" cy="4278094"/>
          </a:xfrm>
          <a:prstGeom prst="rect">
            <a:avLst/>
          </a:prstGeom>
        </p:spPr>
        <p:txBody>
          <a:bodyPr wrap="square">
            <a:spAutoFit/>
          </a:bodyPr>
          <a:lstStyle/>
          <a:p>
            <a:pPr algn="just"/>
            <a:r>
              <a:rPr lang="tr-TR" sz="2000" dirty="0">
                <a:latin typeface="Arial" pitchFamily="34" charset="0"/>
                <a:cs typeface="Arial" pitchFamily="34" charset="0"/>
              </a:rPr>
              <a:t>(3) </a:t>
            </a:r>
            <a:r>
              <a:rPr lang="tr-TR" sz="2000" dirty="0" smtClean="0">
                <a:latin typeface="Arial" pitchFamily="34" charset="0"/>
                <a:cs typeface="Arial" pitchFamily="34" charset="0"/>
              </a:rPr>
              <a:t>Aşağıda </a:t>
            </a:r>
            <a:r>
              <a:rPr lang="tr-TR" sz="2000" dirty="0">
                <a:latin typeface="Arial" pitchFamily="34" charset="0"/>
                <a:cs typeface="Arial" pitchFamily="34" charset="0"/>
              </a:rPr>
              <a:t>sayılan taşınırların diğer kamu idarelerine bedelsiz devrinde beş yıl şartı aranmaz</a:t>
            </a:r>
            <a:r>
              <a:rPr lang="tr-TR" sz="2000" dirty="0" smtClean="0">
                <a:latin typeface="Arial" pitchFamily="34" charset="0"/>
                <a:cs typeface="Arial" pitchFamily="34" charset="0"/>
              </a:rPr>
              <a:t>:</a:t>
            </a:r>
          </a:p>
          <a:p>
            <a:pPr algn="just"/>
            <a:endParaRPr lang="tr-TR" sz="2000" dirty="0">
              <a:latin typeface="Arial" pitchFamily="34" charset="0"/>
              <a:cs typeface="Arial" pitchFamily="34" charset="0"/>
            </a:endParaRPr>
          </a:p>
          <a:p>
            <a:pPr marL="342900" indent="-342900" algn="just">
              <a:buAutoNum type="alphaLcParenR"/>
            </a:pPr>
            <a:r>
              <a:rPr lang="tr-TR" sz="1600" dirty="0" smtClean="0">
                <a:latin typeface="Arial" pitchFamily="34" charset="0"/>
                <a:cs typeface="Arial" pitchFamily="34" charset="0"/>
              </a:rPr>
              <a:t>Kamu </a:t>
            </a:r>
            <a:r>
              <a:rPr lang="tr-TR" sz="1600" dirty="0">
                <a:latin typeface="Arial" pitchFamily="34" charset="0"/>
                <a:cs typeface="Arial" pitchFamily="34" charset="0"/>
              </a:rPr>
              <a:t>idarelerince yürütülen veya desteklenen projelerin gerçekleştirilmesi için edinilen araştırma ve geliştirme amaçlı taşınırlar</a:t>
            </a:r>
            <a:r>
              <a:rPr lang="tr-TR" sz="1600" dirty="0" smtClean="0">
                <a:latin typeface="Arial" pitchFamily="34" charset="0"/>
                <a:cs typeface="Arial" pitchFamily="34" charset="0"/>
              </a:rPr>
              <a:t>.</a:t>
            </a:r>
          </a:p>
          <a:p>
            <a:pPr algn="just"/>
            <a:endParaRPr lang="tr-TR" sz="1600" dirty="0">
              <a:latin typeface="Arial" pitchFamily="34" charset="0"/>
              <a:cs typeface="Arial" pitchFamily="34" charset="0"/>
            </a:endParaRPr>
          </a:p>
          <a:p>
            <a:pPr algn="just"/>
            <a:r>
              <a:rPr lang="tr-TR" sz="1600" dirty="0">
                <a:latin typeface="Arial" pitchFamily="34" charset="0"/>
                <a:cs typeface="Arial" pitchFamily="34" charset="0"/>
              </a:rPr>
              <a:t>b) Kamu idarelerince yürütülen ve yönetilen ulusal otomasyon sistemleri çerçevesinde edinilerek sisteme dâhil idarelerin kullanımına tahsis edilen taşınırlar.</a:t>
            </a:r>
          </a:p>
          <a:p>
            <a:pPr algn="just"/>
            <a:endParaRPr lang="tr-TR" sz="1600" dirty="0" smtClean="0">
              <a:latin typeface="Arial" pitchFamily="34" charset="0"/>
              <a:cs typeface="Arial" pitchFamily="34" charset="0"/>
            </a:endParaRPr>
          </a:p>
          <a:p>
            <a:pPr algn="just"/>
            <a:r>
              <a:rPr lang="tr-TR" sz="1600" dirty="0" smtClean="0">
                <a:latin typeface="Arial" pitchFamily="34" charset="0"/>
                <a:cs typeface="Arial" pitchFamily="34" charset="0"/>
              </a:rPr>
              <a:t>c</a:t>
            </a:r>
            <a:r>
              <a:rPr lang="tr-TR" sz="1600" dirty="0">
                <a:latin typeface="Arial" pitchFamily="34" charset="0"/>
                <a:cs typeface="Arial" pitchFamily="34" charset="0"/>
              </a:rPr>
              <a:t>) Uluslararası organizasyonların gerçekleştirilmesi için alınan taşınırlar.</a:t>
            </a:r>
          </a:p>
          <a:p>
            <a:pPr algn="just"/>
            <a:endParaRPr lang="tr-TR" sz="1600" dirty="0" smtClean="0">
              <a:latin typeface="Arial" pitchFamily="34" charset="0"/>
              <a:cs typeface="Arial" pitchFamily="34" charset="0"/>
            </a:endParaRPr>
          </a:p>
          <a:p>
            <a:pPr algn="just"/>
            <a:r>
              <a:rPr lang="tr-TR" sz="1600" dirty="0" smtClean="0">
                <a:latin typeface="Arial" pitchFamily="34" charset="0"/>
                <a:cs typeface="Arial" pitchFamily="34" charset="0"/>
              </a:rPr>
              <a:t>ç</a:t>
            </a:r>
            <a:r>
              <a:rPr lang="tr-TR" sz="1600" dirty="0">
                <a:latin typeface="Arial" pitchFamily="34" charset="0"/>
                <a:cs typeface="Arial" pitchFamily="34" charset="0"/>
              </a:rPr>
              <a:t>) İlgili mevzuatla verilen görev ve yetkiye dayanılarak diğer idarelere verilmek üzere temin edilen taşınırlar.</a:t>
            </a:r>
          </a:p>
          <a:p>
            <a:pPr algn="just"/>
            <a:endParaRPr lang="tr-TR" sz="1600" dirty="0" smtClean="0">
              <a:latin typeface="Arial" pitchFamily="34" charset="0"/>
              <a:cs typeface="Arial" pitchFamily="34" charset="0"/>
            </a:endParaRPr>
          </a:p>
          <a:p>
            <a:pPr algn="just"/>
            <a:r>
              <a:rPr lang="tr-TR" sz="1600" dirty="0" smtClean="0">
                <a:latin typeface="Arial" pitchFamily="34" charset="0"/>
                <a:cs typeface="Arial" pitchFamily="34" charset="0"/>
              </a:rPr>
              <a:t>d</a:t>
            </a:r>
            <a:r>
              <a:rPr lang="tr-TR" sz="1600" dirty="0">
                <a:latin typeface="Arial" pitchFamily="34" charset="0"/>
                <a:cs typeface="Arial" pitchFamily="34" charset="0"/>
              </a:rPr>
              <a:t>) Devredilmediği takdirde kullanım imkânı kalmayacak olan veya zorunlu sebeplerle devredilmesi gereken tüketim malzemeleri. </a:t>
            </a:r>
            <a:endParaRPr lang="tr-TR" sz="2000" dirty="0"/>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31</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91015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solidFill>
                <a:prstClr val="white"/>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prstClr val="white">
                    <a:lumMod val="95000"/>
                  </a:prstClr>
                </a:solidFill>
                <a:latin typeface="Arial" pitchFamily="34" charset="0"/>
                <a:cs typeface="Arial" pitchFamily="34" charset="0"/>
              </a:rPr>
              <a:t>Dayanak</a:t>
            </a:r>
            <a:endParaRPr lang="tr-TR" sz="2400" b="1" dirty="0">
              <a:solidFill>
                <a:prstClr val="white">
                  <a:lumMod val="95000"/>
                </a:prstClr>
              </a:solidFill>
              <a:latin typeface="Arial" pitchFamily="34" charset="0"/>
              <a:cs typeface="Arial" pitchFamily="34" charset="0"/>
            </a:endParaRPr>
          </a:p>
        </p:txBody>
      </p:sp>
      <p:sp>
        <p:nvSpPr>
          <p:cNvPr id="5" name="Alt Başlık 2"/>
          <p:cNvSpPr txBox="1">
            <a:spLocks/>
          </p:cNvSpPr>
          <p:nvPr/>
        </p:nvSpPr>
        <p:spPr>
          <a:xfrm>
            <a:off x="0" y="699542"/>
            <a:ext cx="9144000" cy="5509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400" b="1" dirty="0">
              <a:solidFill>
                <a:srgbClr val="CA6A68"/>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Dikdörtgen 1"/>
          <p:cNvSpPr/>
          <p:nvPr/>
        </p:nvSpPr>
        <p:spPr>
          <a:xfrm>
            <a:off x="249484" y="707367"/>
            <a:ext cx="8645031" cy="3477875"/>
          </a:xfrm>
          <a:prstGeom prst="rect">
            <a:avLst/>
          </a:prstGeom>
        </p:spPr>
        <p:txBody>
          <a:bodyPr wrap="square">
            <a:spAutoFit/>
          </a:bodyPr>
          <a:lstStyle/>
          <a:p>
            <a:r>
              <a:rPr lang="tr-TR" sz="2000" b="1" dirty="0" smtClean="0"/>
              <a:t>5018 </a:t>
            </a:r>
            <a:r>
              <a:rPr lang="tr-TR" sz="2000" b="1" dirty="0"/>
              <a:t>sayılı Kamu Malî Yönetimi </a:t>
            </a:r>
            <a:r>
              <a:rPr lang="tr-TR" sz="2000" b="1" dirty="0" smtClean="0"/>
              <a:t>ve </a:t>
            </a:r>
            <a:r>
              <a:rPr lang="tr-TR" sz="2000" b="1" dirty="0"/>
              <a:t>Kontrol Kanunu</a:t>
            </a:r>
            <a:endParaRPr lang="tr-TR" sz="2000" b="1" dirty="0" smtClean="0"/>
          </a:p>
          <a:p>
            <a:endParaRPr lang="tr-TR" sz="2000" b="1" dirty="0" smtClean="0"/>
          </a:p>
          <a:p>
            <a:r>
              <a:rPr lang="tr-TR" sz="2000" b="1" dirty="0" smtClean="0"/>
              <a:t>Taşınır </a:t>
            </a:r>
            <a:r>
              <a:rPr lang="tr-TR" sz="2000" b="1" dirty="0"/>
              <a:t>ve taşınmaz işlemleri </a:t>
            </a:r>
            <a:endParaRPr lang="tr-TR" sz="2000" b="1" dirty="0" smtClean="0"/>
          </a:p>
          <a:p>
            <a:pPr algn="just"/>
            <a:r>
              <a:rPr lang="tr-TR" sz="2000" dirty="0" smtClean="0"/>
              <a:t>            </a:t>
            </a:r>
            <a:r>
              <a:rPr lang="tr-TR" sz="2000" b="1" dirty="0"/>
              <a:t>Madde 44- </a:t>
            </a:r>
            <a:r>
              <a:rPr lang="tr-TR" sz="2000" dirty="0"/>
              <a:t>Genel yönetim kapsamındaki kamu idarelerince, taşınır ve taşınmaz edinilmesi, yönetilmesi, trampası, elden çıkarılması, </a:t>
            </a:r>
            <a:r>
              <a:rPr lang="tr-TR" sz="2000" dirty="0" err="1"/>
              <a:t>ecrimisilin</a:t>
            </a:r>
            <a:r>
              <a:rPr lang="tr-TR" sz="2000" dirty="0"/>
              <a:t> tahsil ve takibinde izlenecek yöntem, Devletin hüküm ve tasarrufu altındaki yerlerin yönetimi ve korunması, </a:t>
            </a:r>
            <a:r>
              <a:rPr lang="tr-TR" sz="2000" dirty="0" err="1"/>
              <a:t>işgalli</a:t>
            </a:r>
            <a:r>
              <a:rPr lang="tr-TR" sz="2000" dirty="0"/>
              <a:t> malların tahliyesi gibi hususlar ilgili kanunlarında düzenlenir. </a:t>
            </a:r>
            <a:r>
              <a:rPr lang="tr-TR" sz="2000" dirty="0" smtClean="0"/>
              <a:t>Bu </a:t>
            </a:r>
            <a:r>
              <a:rPr lang="tr-TR" sz="2000" dirty="0"/>
              <a:t>malların kaydı ile taşınırların muhafazası,  kullanımı, mal yönetim hesabının verilmesi ve mal yönetim sorumlularıyla bunlar adına görev yapacak olanların belirlenmesine ilişkin </a:t>
            </a:r>
            <a:r>
              <a:rPr lang="tr-TR" sz="2000" dirty="0" err="1"/>
              <a:t>usûl</a:t>
            </a:r>
            <a:r>
              <a:rPr lang="tr-TR" sz="2000" dirty="0"/>
              <a:t> ve esaslar, Maliye Bakanlığınca hazırlanacak ve Bakanlar Kurulu tarafından çıkarılacak yönetmeliklerle belirlenir</a:t>
            </a:r>
            <a:r>
              <a:rPr lang="tr-TR" sz="2000" dirty="0" smtClean="0"/>
              <a:t>.</a:t>
            </a:r>
            <a:endParaRPr lang="tr-TR" sz="2000" dirty="0"/>
          </a:p>
        </p:txBody>
      </p:sp>
    </p:spTree>
    <p:extLst>
      <p:ext uri="{BB962C8B-B14F-4D97-AF65-F5344CB8AC3E}">
        <p14:creationId xmlns:p14="http://schemas.microsoft.com/office/powerpoint/2010/main" val="2136562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Kamu idareleri arasında bedelsiz devir ve tahsis</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4405" y="699542"/>
            <a:ext cx="8784976" cy="3170099"/>
          </a:xfrm>
          <a:prstGeom prst="rect">
            <a:avLst/>
          </a:prstGeom>
        </p:spPr>
        <p:txBody>
          <a:bodyPr wrap="square">
            <a:spAutoFit/>
          </a:bodyPr>
          <a:lstStyle/>
          <a:p>
            <a:pPr algn="just"/>
            <a:endParaRPr lang="tr-TR" sz="2000"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4) </a:t>
            </a:r>
            <a:r>
              <a:rPr lang="tr-TR" sz="2000" dirty="0" smtClean="0">
                <a:latin typeface="Arial" pitchFamily="34" charset="0"/>
                <a:cs typeface="Arial" pitchFamily="34" charset="0"/>
              </a:rPr>
              <a:t>İdareler</a:t>
            </a:r>
            <a:r>
              <a:rPr lang="tr-TR" sz="2000" dirty="0">
                <a:latin typeface="Arial" pitchFamily="34" charset="0"/>
                <a:cs typeface="Arial" pitchFamily="34" charset="0"/>
              </a:rPr>
              <a:t>, sahip oldukları taşınırları (taşıt ve iş makineleri dahil) birinci fıkrada belirtilen beş yıl şartı aranmaksızın ihtiyacı bulunan diğer idarelere geçici olarak tahsis edebilir</a:t>
            </a:r>
            <a:r>
              <a:rPr lang="tr-TR" sz="2000" dirty="0" smtClean="0">
                <a:latin typeface="Arial" pitchFamily="34" charset="0"/>
                <a:cs typeface="Arial" pitchFamily="34" charset="0"/>
              </a:rPr>
              <a:t>.</a:t>
            </a:r>
          </a:p>
          <a:p>
            <a:pPr algn="just"/>
            <a:endParaRPr lang="tr-TR" sz="2000"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5) </a:t>
            </a:r>
            <a:r>
              <a:rPr lang="tr-TR" sz="2000" dirty="0" smtClean="0">
                <a:latin typeface="Arial" pitchFamily="34" charset="0"/>
                <a:cs typeface="Arial" pitchFamily="34" charset="0"/>
              </a:rPr>
              <a:t>Başbakanlıkça </a:t>
            </a:r>
            <a:r>
              <a:rPr lang="tr-TR" sz="2000" dirty="0">
                <a:latin typeface="Arial" pitchFamily="34" charset="0"/>
                <a:cs typeface="Arial" pitchFamily="34" charset="0"/>
              </a:rPr>
              <a:t>kamu idarelerine ve kamu idarelerince Başbakanlığa yapılacak devir ve tahsisler herhangi bir şarta bağlı olmaksızın gerçekleştirilir.</a:t>
            </a:r>
            <a:endParaRPr lang="tr-TR" sz="20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31</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87021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a:t>Kamu idareleri arasında bedelsiz devir ve tahsis</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4405" y="699542"/>
            <a:ext cx="8784976" cy="3170099"/>
          </a:xfrm>
          <a:prstGeom prst="rect">
            <a:avLst/>
          </a:prstGeom>
        </p:spPr>
        <p:txBody>
          <a:bodyPr wrap="square">
            <a:spAutoFit/>
          </a:bodyPr>
          <a:lstStyle/>
          <a:p>
            <a:pPr algn="just"/>
            <a:endParaRPr lang="tr-TR" sz="2000"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r>
              <a:rPr lang="tr-TR" sz="2000" dirty="0" smtClean="0">
                <a:latin typeface="Arial" pitchFamily="34" charset="0"/>
                <a:cs typeface="Arial" pitchFamily="34" charset="0"/>
              </a:rPr>
              <a:t>(6</a:t>
            </a:r>
            <a:r>
              <a:rPr lang="tr-TR" sz="2000" dirty="0">
                <a:latin typeface="Arial" pitchFamily="34" charset="0"/>
                <a:cs typeface="Arial" pitchFamily="34" charset="0"/>
              </a:rPr>
              <a:t>) </a:t>
            </a:r>
            <a:r>
              <a:rPr lang="tr-TR" sz="2000" dirty="0" smtClean="0">
                <a:latin typeface="Arial" pitchFamily="34" charset="0"/>
                <a:cs typeface="Arial" pitchFamily="34" charset="0"/>
              </a:rPr>
              <a:t>Devredilmeleri </a:t>
            </a:r>
            <a:r>
              <a:rPr lang="tr-TR" sz="2000" dirty="0">
                <a:latin typeface="Arial" pitchFamily="34" charset="0"/>
                <a:cs typeface="Arial" pitchFamily="34" charset="0"/>
              </a:rPr>
              <a:t>halinde daha etkin, verimli ve ekonomik kullanılacağı veya görev ve yetki alanları itibarıyla devirlerinin daha faydalı olacağı anlaşılan taşınırlar, devreden ve devralmak isteyen kamu idarelerinin müşterek talebi üzerine Maliye Bakanının uygun görüşü ile herhangi bir şarta bağlı kalmaksızın bedelsiz devredilebilir.</a:t>
            </a:r>
          </a:p>
          <a:p>
            <a:pPr algn="just"/>
            <a:endParaRPr lang="tr-TR" sz="2000" dirty="0">
              <a:latin typeface="Arial" pitchFamily="34" charset="0"/>
              <a:cs typeface="Arial" pitchFamily="34" charset="0"/>
            </a:endParaRP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7</a:t>
            </a:r>
            <a:r>
              <a:rPr lang="tr-TR" sz="2000" dirty="0" smtClean="0">
                <a:latin typeface="Arial" pitchFamily="34" charset="0"/>
                <a:cs typeface="Arial" pitchFamily="34" charset="0"/>
              </a:rPr>
              <a:t>) </a:t>
            </a:r>
            <a:r>
              <a:rPr lang="tr-TR" sz="2000" dirty="0">
                <a:latin typeface="Arial" pitchFamily="34" charset="0"/>
                <a:cs typeface="Arial" pitchFamily="34" charset="0"/>
              </a:rPr>
              <a:t>Bedelsiz devredilecek ve devredilemeyecek taşınırlar ile tahsise ilişkin diğer esas ve usuller Bakanlıkça belirlenir.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31</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75151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Sayım ve sayım sonrası yapılacak işlemler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123658"/>
          </a:xfrm>
          <a:prstGeom prst="rect">
            <a:avLst/>
          </a:prstGeom>
        </p:spPr>
        <p:txBody>
          <a:bodyPr wrap="square">
            <a:spAutoFit/>
          </a:bodyPr>
          <a:lstStyle/>
          <a:p>
            <a:pPr algn="just"/>
            <a:endParaRPr lang="tr-TR" sz="2200" b="1" dirty="0" smtClean="0">
              <a:latin typeface="Arial" pitchFamily="34" charset="0"/>
              <a:cs typeface="Arial" pitchFamily="34" charset="0"/>
            </a:endParaRPr>
          </a:p>
          <a:p>
            <a:pPr algn="just"/>
            <a:endParaRPr lang="tr-TR" sz="2200" b="1" dirty="0" smtClean="0">
              <a:latin typeface="Arial" pitchFamily="34" charset="0"/>
              <a:cs typeface="Arial" pitchFamily="34" charset="0"/>
            </a:endParaRPr>
          </a:p>
          <a:p>
            <a:pPr algn="just"/>
            <a:endParaRPr lang="tr-TR" sz="2200" b="1" dirty="0" smtClean="0">
              <a:latin typeface="Arial" pitchFamily="34" charset="0"/>
              <a:cs typeface="Arial" pitchFamily="34" charset="0"/>
            </a:endParaRPr>
          </a:p>
          <a:p>
            <a:pPr algn="just"/>
            <a:endParaRPr lang="tr-TR" sz="2200" b="1" dirty="0" smtClean="0">
              <a:latin typeface="Arial" pitchFamily="34" charset="0"/>
              <a:cs typeface="Arial" pitchFamily="34" charset="0"/>
            </a:endParaRPr>
          </a:p>
          <a:p>
            <a:pPr algn="just"/>
            <a:endParaRPr lang="tr-TR" sz="2200" b="1" dirty="0" smtClean="0">
              <a:latin typeface="Arial" pitchFamily="34" charset="0"/>
              <a:cs typeface="Arial" pitchFamily="34" charset="0"/>
            </a:endParaRPr>
          </a:p>
          <a:p>
            <a:pPr algn="just"/>
            <a:r>
              <a:rPr lang="tr-TR" sz="2200" b="1" dirty="0" smtClean="0">
                <a:latin typeface="Arial" pitchFamily="34" charset="0"/>
                <a:cs typeface="Arial" pitchFamily="34" charset="0"/>
              </a:rPr>
              <a:t>   Söz konusu maddenin beşinci fıkrası şekilde değiştirilmiştir.</a:t>
            </a:r>
            <a:endParaRPr lang="tr-TR" sz="2200"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Sayım ve sayım sonrası yapılacak işlemler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800767"/>
          </a:xfrm>
          <a:prstGeom prst="rect">
            <a:avLst/>
          </a:prstGeom>
        </p:spPr>
        <p:txBody>
          <a:bodyPr wrap="square">
            <a:spAutoFit/>
          </a:bodyPr>
          <a:lstStyle/>
          <a:p>
            <a:pPr algn="just"/>
            <a:r>
              <a:rPr lang="tr-TR" sz="2200" dirty="0">
                <a:latin typeface="Arial" pitchFamily="34" charset="0"/>
                <a:cs typeface="Arial" pitchFamily="34" charset="0"/>
              </a:rPr>
              <a:t>(1) Kamu idarelerine ait taşınırların, taşınır kayıt kontrol yetkililerinin görevlerinden ayrılmalarında, yıl sonlarında ve harcama yetkilisinin gerekli gördüğü durum ve zamanlarda sayımı yapılır. </a:t>
            </a:r>
          </a:p>
          <a:p>
            <a:pPr algn="just"/>
            <a:r>
              <a:rPr lang="tr-TR" sz="2200" dirty="0">
                <a:latin typeface="Arial" pitchFamily="34" charset="0"/>
                <a:cs typeface="Arial" pitchFamily="34" charset="0"/>
              </a:rPr>
              <a:t>	</a:t>
            </a:r>
          </a:p>
          <a:p>
            <a:pPr algn="just"/>
            <a:r>
              <a:rPr lang="tr-TR" sz="2200" dirty="0" smtClean="0">
                <a:latin typeface="Arial" pitchFamily="34" charset="0"/>
                <a:cs typeface="Arial" pitchFamily="34" charset="0"/>
              </a:rPr>
              <a:t>(</a:t>
            </a:r>
            <a:r>
              <a:rPr lang="tr-TR" sz="2200" dirty="0">
                <a:latin typeface="Arial" pitchFamily="34" charset="0"/>
                <a:cs typeface="Arial" pitchFamily="34" charset="0"/>
              </a:rPr>
              <a:t>2) Taşınır sayımları, harcama yetkilisince, kendisinin veya görevlendireceği bir kişinin başkanlığında taşınır kayıt ve kontrol yetkilisinin de katılımıyla, en az üç kişiden oluşturulan sayım kurulu tarafından yapılır.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411807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Sayım ve sayım sonrası yapılacak işlemler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785652"/>
          </a:xfrm>
          <a:prstGeom prst="rect">
            <a:avLst/>
          </a:prstGeom>
        </p:spPr>
        <p:txBody>
          <a:bodyPr wrap="square">
            <a:spAutoFit/>
          </a:bodyPr>
          <a:lstStyle/>
          <a:p>
            <a:pPr algn="just"/>
            <a:r>
              <a:rPr lang="tr-TR" sz="2000" dirty="0">
                <a:latin typeface="Arial" pitchFamily="34" charset="0"/>
                <a:cs typeface="Arial" pitchFamily="34" charset="0"/>
              </a:rPr>
              <a:t>(3) Sayım süresince, hizmetin aksamaması ve bozulabilecek nitelikteki taşınırlar için gerekli tedbirlerin alınması kaydıyla, taşınır giriş ve çıkışları sayım kurulunun talebi üzerine harcama yetkilisince durdurulabilir. Sayım yapılırken gerekli önlemlerin alınması, sayım kurulunun görev ve sorumluluğu altındadır.</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4) Sayım kurulu öncelikle, taşınır kayıt ve kontrol yetkilisince ambarda bulunduğu veya ambardan çıktığı halde belgesi düzenlenmediği ve kayıtları yapılmadığı belirtilen taşınırlara ilişkin işlemlerin yaptırılmasını sağlar. Sayım Tutanağının "Kayıtlara Göre Ambardaki Miktar" sütunu, defter kayıtları esas alınarak doldurulduktan sonra ambarlardaki taşınırlar fiilen sayılır ve bulunan miktarlar Sayım Tutanağının "Ambarda Bulunan Miktar" sütununa kaydedilir.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08690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Sayım ve sayım sonrası yapılacak işlemler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77875"/>
          </a:xfrm>
          <a:prstGeom prst="rect">
            <a:avLst/>
          </a:prstGeom>
        </p:spPr>
        <p:txBody>
          <a:bodyPr wrap="square">
            <a:spAutoFit/>
          </a:bodyPr>
          <a:lstStyle/>
          <a:p>
            <a:pPr algn="just"/>
            <a:r>
              <a:rPr lang="tr-TR" sz="2200" b="1" dirty="0" smtClean="0">
                <a:latin typeface="Arial" pitchFamily="34" charset="0"/>
                <a:cs typeface="Arial" pitchFamily="34" charset="0"/>
              </a:rPr>
              <a:t>Eskisi</a:t>
            </a:r>
          </a:p>
          <a:p>
            <a:pPr algn="just"/>
            <a:endParaRPr lang="tr-TR" sz="2200" dirty="0" smtClean="0">
              <a:solidFill>
                <a:srgbClr val="C00000"/>
              </a:solidFill>
              <a:latin typeface="Arial" pitchFamily="34" charset="0"/>
              <a:cs typeface="Arial" pitchFamily="34" charset="0"/>
            </a:endParaRPr>
          </a:p>
          <a:p>
            <a:pPr algn="just"/>
            <a:r>
              <a:rPr lang="tr-TR" sz="2200" dirty="0" smtClean="0">
                <a:latin typeface="Arial" pitchFamily="34" charset="0"/>
                <a:cs typeface="Arial" pitchFamily="34" charset="0"/>
              </a:rPr>
              <a:t>“(5) Ambar sayım işlemleri tamamlandıktan sonra oda, büro, bölüm, geçit, salon, atölye, garaj ve servis gibi ortak kullanım alanlarında bulunan taşınırlar Dayanıklı Taşınır Listeleri ve bunların verilme sırasında düzenlenen Zimmet Fişleri esas alınarak sayılır ve sayım sonuçları Sayım Tutanağında gösterilir. Kullanım amacıyla kişilere zimmetle verilmiş olan taşınırlar için, sayım yapılmaksızın Sayım Tutanağının "Kayıtlara Göre Kişilere Verilen Miktar" sütunundaki bilgiler dikkate alınır.”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Sayım ve sayım sonrası yapılacak işlemler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139321"/>
          </a:xfrm>
          <a:prstGeom prst="rect">
            <a:avLst/>
          </a:prstGeom>
        </p:spPr>
        <p:txBody>
          <a:bodyPr wrap="square">
            <a:spAutoFit/>
          </a:bodyPr>
          <a:lstStyle/>
          <a:p>
            <a:pPr algn="just"/>
            <a:r>
              <a:rPr lang="tr-TR" sz="2200" b="1" dirty="0" smtClean="0">
                <a:latin typeface="Arial" pitchFamily="34" charset="0"/>
                <a:cs typeface="Arial" pitchFamily="34" charset="0"/>
              </a:rPr>
              <a:t>Yenisi</a:t>
            </a:r>
          </a:p>
          <a:p>
            <a:pPr algn="just"/>
            <a:endParaRPr lang="tr-TR" sz="2200" dirty="0" smtClean="0">
              <a:solidFill>
                <a:srgbClr val="C00000"/>
              </a:solidFill>
              <a:latin typeface="Arial" pitchFamily="34" charset="0"/>
              <a:cs typeface="Arial" pitchFamily="34" charset="0"/>
            </a:endParaRPr>
          </a:p>
          <a:p>
            <a:pPr algn="just"/>
            <a:r>
              <a:rPr lang="tr-TR" sz="2200" dirty="0" smtClean="0">
                <a:solidFill>
                  <a:srgbClr val="C00000"/>
                </a:solidFill>
                <a:latin typeface="Arial" pitchFamily="34" charset="0"/>
                <a:cs typeface="Arial" pitchFamily="34" charset="0"/>
              </a:rPr>
              <a:t>“(5) Ambar sayım işlemleri tamamlandıktan sonra oda, büro, bölüm, geçit, salon, atölye, garaj ve servis gibi ortak kullanım alanlarında bulunan taşınırlar Dayanıklı Taşınırlar Listeleri esas alınarak sayılır ve sayım sonuçları Sayım Tutanağında gösterilir. Kullanım amacıyla kamu görevlilerine taşınır teslim belgesiyle verilmiş olan taşınırlar için, sayım yapılmaksızın Sayım Tutanağının “Kayıtlara Göre Kişilere Verilen Miktar” sütunundaki bilgiler dikkate alınır.”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Sayım ve sayım sonrası yapılacak işlemler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093428"/>
          </a:xfrm>
          <a:prstGeom prst="rect">
            <a:avLst/>
          </a:prstGeom>
        </p:spPr>
        <p:txBody>
          <a:bodyPr wrap="square">
            <a:spAutoFit/>
          </a:bodyPr>
          <a:lstStyle/>
          <a:p>
            <a:pPr algn="just"/>
            <a:r>
              <a:rPr lang="tr-TR" sz="2000" dirty="0">
                <a:latin typeface="Arial" pitchFamily="34" charset="0"/>
                <a:cs typeface="Arial" pitchFamily="34" charset="0"/>
              </a:rPr>
              <a:t>(6) Sayımda bulunan miktar ile kayıtlı miktar arasında fark bulunması halinde miktarlarında farklılık bulunan taşınırların sayımı bir kez daha tekrarlanır. Yine farklı çıkarsa bu miktar "Fazla" veya "Noksan" sütununa kaydedilir. </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7) Sayım kurulunca, taşınırların fiili miktarlarının kayıtlı miktarlardan eksik oluğunun tespit edilmesi halinde Kayıttan Düşme Teklif ve Onay Tutanağı ve Taşınır İşlem Fişi; fazla olduğunun tespit edilmesi halinde ise Taşınır İşlem Fişi düzenlettirilerek, defter kayıtlarının sayım sonuçlarıyla uygunluğu sağlanır. </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8) Düzenlenen giriş ve çıkış belgelerinin bir örneği, muhasebe kayıtlarının yapılması için muhasebe birimine gönderilir.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772775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Sayım ve sayım sonrası yapılacak işlemler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1779662"/>
            <a:ext cx="8784976" cy="1631216"/>
          </a:xfrm>
          <a:prstGeom prst="rect">
            <a:avLst/>
          </a:prstGeom>
        </p:spPr>
        <p:txBody>
          <a:bodyPr wrap="square">
            <a:spAutoFit/>
          </a:bodyPr>
          <a:lstStyle/>
          <a:p>
            <a:pPr algn="just"/>
            <a:r>
              <a:rPr lang="tr-TR" sz="2000" dirty="0">
                <a:latin typeface="Arial" pitchFamily="34" charset="0"/>
                <a:cs typeface="Arial" pitchFamily="34" charset="0"/>
              </a:rPr>
              <a:t>(9) Kayıtların sayım sonuçlarıyla uygunluğu sağlandıktan sonra sayım kurulu tarafından Taşınır Sayım ve Döküm Cetveli düzenlenir. Cetvel, sayım kurulu ile taşınır kayıt ve kontrol yetkilisi tarafından imzalanır. Bu Cetvel ve eki sayım tutanağı ile sayım sonuçlarına göre düzenlenen giriş ve çıkış belgeleri, taşınır kayıt ve kontrol yetkilisinin yıl sonu hesabını oluşturur.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389415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t>Devir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79512" y="811431"/>
            <a:ext cx="8784976" cy="4093428"/>
          </a:xfrm>
          <a:prstGeom prst="rect">
            <a:avLst/>
          </a:prstGeom>
        </p:spPr>
        <p:txBody>
          <a:bodyPr wrap="square">
            <a:spAutoFit/>
          </a:bodyPr>
          <a:lstStyle/>
          <a:p>
            <a:pPr algn="just"/>
            <a:r>
              <a:rPr lang="tr-TR" sz="2000" dirty="0">
                <a:latin typeface="Arial" pitchFamily="34" charset="0"/>
                <a:cs typeface="Arial" pitchFamily="34" charset="0"/>
              </a:rPr>
              <a:t>(1) Taşınır kayıt ve kontrol yetkilileri, sorumlulukları altındaki ambarlarda bulunan taşınırları ve bunlara ilişkin kayıt ve belgeleri, yerlerine görevlendirilenlere devretmeden görevlerinden ayrılamazlar. Yeni görevlendirilen taşınır kayıt ve kontrol yetkilileri de söz konusu kayıt ve belgeleri aramak ve almak zorundadır.</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2) Ambarlarındaki taşınırları ve taşınır işlemlerine ilişkin kayıt ve belgeleri teslim etmeyen veya istifa, hastalık, tutuklanma, ölüm gibi nedenlerle devir ve teslim edemeyen taşınır kayıt ve kontrol yetkililerinin sorumluluğundaki taşınırlar ile dayanağı kayıt ve belgeler, devir kurulu aracılığı ile yeni taşınır kayıt ve kontrol yetkilisine devir ve teslim edilir. Devir kurulu, harcama yetkilisi tarafından belirlenen bir kişinin başkanlığında, taşınır kayıt ve kontrol yetkililerinin de katıldığı, en az üç kişiden oluşur.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40826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maddesi </a:t>
            </a:r>
            <a:r>
              <a:rPr lang="tr-TR" sz="1600" b="1" dirty="0" smtClean="0">
                <a:solidFill>
                  <a:schemeClr val="bg1"/>
                </a:solidFill>
                <a:latin typeface="Arial" pitchFamily="34" charset="0"/>
                <a:cs typeface="Arial" pitchFamily="34" charset="0"/>
              </a:rPr>
              <a:t>değiştirilmiştir</a:t>
            </a:r>
            <a:r>
              <a:rPr lang="tr-TR" sz="1600" b="1" dirty="0">
                <a:solidFill>
                  <a:schemeClr val="bg1"/>
                </a:solidFill>
                <a:latin typeface="Arial" pitchFamily="34" charset="0"/>
                <a:cs typeface="Arial" pitchFamily="34" charset="0"/>
              </a:rPr>
              <a:t>.</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131590"/>
            <a:ext cx="8928992" cy="3970318"/>
          </a:xfrm>
          <a:prstGeom prst="rect">
            <a:avLst/>
          </a:prstGeom>
        </p:spPr>
        <p:txBody>
          <a:bodyPr wrap="square" numCol="3">
            <a:spAutoFit/>
          </a:bodyPr>
          <a:lstStyle/>
          <a:p>
            <a:pPr lvl="0">
              <a:lnSpc>
                <a:spcPct val="100000"/>
              </a:lnSpc>
            </a:pPr>
            <a:r>
              <a:rPr lang="tr-TR" sz="2800" b="1" u="sng" dirty="0" smtClean="0">
                <a:solidFill>
                  <a:srgbClr val="C00000"/>
                </a:solidFill>
                <a:latin typeface="Arial" pitchFamily="34" charset="0"/>
                <a:cs typeface="Arial" pitchFamily="34" charset="0"/>
              </a:rPr>
              <a:t>Kaldırılan</a:t>
            </a:r>
            <a:r>
              <a:rPr lang="tr-TR" sz="2800" b="1" dirty="0" smtClean="0">
                <a:solidFill>
                  <a:srgbClr val="C00000"/>
                </a:solidFill>
                <a:latin typeface="Arial" pitchFamily="34" charset="0"/>
                <a:cs typeface="Arial" pitchFamily="34" charset="0"/>
              </a:rPr>
              <a:t> 	</a:t>
            </a:r>
          </a:p>
          <a:p>
            <a:pPr lvl="0">
              <a:lnSpc>
                <a:spcPct val="100000"/>
              </a:lnSpc>
            </a:pPr>
            <a:endParaRPr lang="tr-TR" sz="2800" b="1" dirty="0">
              <a:solidFill>
                <a:srgbClr val="C00000"/>
              </a:solidFill>
              <a:latin typeface="Arial" pitchFamily="34" charset="0"/>
              <a:cs typeface="Arial" pitchFamily="34" charset="0"/>
            </a:endParaRPr>
          </a:p>
          <a:p>
            <a:pPr marL="171450" indent="-171450">
              <a:buFont typeface="Wingdings" pitchFamily="2" charset="2"/>
              <a:buChar char="v"/>
            </a:pPr>
            <a:r>
              <a:rPr lang="tr-TR" sz="1600" b="1" dirty="0"/>
              <a:t>Malî </a:t>
            </a:r>
            <a:r>
              <a:rPr lang="tr-TR" sz="1600" b="1" dirty="0" smtClean="0"/>
              <a:t>hizmetler</a:t>
            </a:r>
            <a:endParaRPr lang="tr-TR" sz="1600" b="1" dirty="0"/>
          </a:p>
          <a:p>
            <a:pPr marL="171450" indent="-171450">
              <a:buFont typeface="Wingdings" pitchFamily="2" charset="2"/>
              <a:buChar char="v"/>
            </a:pPr>
            <a:r>
              <a:rPr lang="tr-TR" sz="1600" b="1" dirty="0"/>
              <a:t>Rayiç bedel</a:t>
            </a:r>
          </a:p>
          <a:p>
            <a:pPr marL="171450" indent="-171450">
              <a:buFont typeface="Wingdings" pitchFamily="2" charset="2"/>
              <a:buChar char="v"/>
            </a:pPr>
            <a:r>
              <a:rPr lang="tr-TR" sz="1600" b="1" dirty="0"/>
              <a:t>Strateji geliştirme birimi</a:t>
            </a:r>
          </a:p>
          <a:p>
            <a:pPr marL="171450" indent="-171450">
              <a:buFont typeface="Wingdings" pitchFamily="2" charset="2"/>
              <a:buChar char="v"/>
            </a:pPr>
            <a:r>
              <a:rPr lang="tr-TR" sz="1600" b="1" dirty="0"/>
              <a:t>Taşınır kayıt ve kontrol yetkilisi</a:t>
            </a:r>
          </a:p>
          <a:p>
            <a:pPr lvl="0">
              <a:lnSpc>
                <a:spcPct val="100000"/>
              </a:lnSpc>
            </a:pPr>
            <a:endParaRPr lang="tr-TR" sz="2800" b="1" u="sng" dirty="0" smtClean="0">
              <a:solidFill>
                <a:srgbClr val="C00000"/>
              </a:solidFill>
              <a:latin typeface="Arial" pitchFamily="34" charset="0"/>
              <a:cs typeface="Arial" pitchFamily="34" charset="0"/>
            </a:endParaRPr>
          </a:p>
          <a:p>
            <a:pPr lvl="0">
              <a:lnSpc>
                <a:spcPct val="100000"/>
              </a:lnSpc>
            </a:pPr>
            <a:endParaRPr lang="tr-TR" sz="2800" b="1" u="sng" dirty="0">
              <a:solidFill>
                <a:srgbClr val="C00000"/>
              </a:solidFill>
              <a:latin typeface="Arial" pitchFamily="34" charset="0"/>
              <a:cs typeface="Arial" pitchFamily="34" charset="0"/>
            </a:endParaRPr>
          </a:p>
          <a:p>
            <a:pPr lvl="0">
              <a:lnSpc>
                <a:spcPct val="100000"/>
              </a:lnSpc>
            </a:pPr>
            <a:endParaRPr lang="tr-TR" sz="2800" b="1" u="sng" dirty="0">
              <a:solidFill>
                <a:srgbClr val="C00000"/>
              </a:solidFill>
              <a:latin typeface="Arial" pitchFamily="34" charset="0"/>
              <a:cs typeface="Arial" pitchFamily="34" charset="0"/>
            </a:endParaRPr>
          </a:p>
          <a:p>
            <a:pPr lvl="0">
              <a:lnSpc>
                <a:spcPct val="100000"/>
              </a:lnSpc>
            </a:pPr>
            <a:endParaRPr lang="tr-TR" sz="2800" b="1" u="sng" dirty="0" smtClean="0">
              <a:solidFill>
                <a:srgbClr val="C00000"/>
              </a:solidFill>
              <a:latin typeface="Arial" pitchFamily="34" charset="0"/>
              <a:cs typeface="Arial" pitchFamily="34" charset="0"/>
            </a:endParaRPr>
          </a:p>
          <a:p>
            <a:r>
              <a:rPr lang="tr-TR" sz="2800" b="1" u="sng" dirty="0" smtClean="0">
                <a:solidFill>
                  <a:srgbClr val="C00000"/>
                </a:solidFill>
                <a:latin typeface="Arial" pitchFamily="34" charset="0"/>
                <a:cs typeface="Arial" pitchFamily="34" charset="0"/>
              </a:rPr>
              <a:t>Eklenen</a:t>
            </a:r>
            <a:endParaRPr lang="tr-TR" sz="2800" b="1" u="sng" dirty="0">
              <a:solidFill>
                <a:srgbClr val="C00000"/>
              </a:solidFill>
              <a:latin typeface="Arial" pitchFamily="34" charset="0"/>
              <a:cs typeface="Arial" pitchFamily="34" charset="0"/>
            </a:endParaRPr>
          </a:p>
          <a:p>
            <a:pPr lvl="0">
              <a:lnSpc>
                <a:spcPct val="100000"/>
              </a:lnSpc>
            </a:pPr>
            <a:endParaRPr lang="tr-TR" sz="2800" b="1" u="sng" dirty="0" smtClean="0">
              <a:solidFill>
                <a:srgbClr val="C00000"/>
              </a:solidFill>
              <a:latin typeface="Arial" pitchFamily="34" charset="0"/>
              <a:cs typeface="Arial" pitchFamily="34" charset="0"/>
            </a:endParaRPr>
          </a:p>
          <a:p>
            <a:pPr marL="285750" indent="-285750">
              <a:buFont typeface="Wingdings" pitchFamily="2" charset="2"/>
              <a:buChar char="v"/>
            </a:pPr>
            <a:r>
              <a:rPr lang="tr-TR" b="1" dirty="0"/>
              <a:t>Gerçeğe uygun değer</a:t>
            </a:r>
          </a:p>
          <a:p>
            <a:pPr marL="285750" indent="-285750">
              <a:buFont typeface="Wingdings" pitchFamily="2" charset="2"/>
              <a:buChar char="v"/>
            </a:pPr>
            <a:r>
              <a:rPr lang="tr-TR" b="1" dirty="0"/>
              <a:t>Mali hizmetler birimi</a:t>
            </a:r>
          </a:p>
          <a:p>
            <a:pPr marL="285750" indent="-285750">
              <a:buFont typeface="Wingdings" pitchFamily="2" charset="2"/>
              <a:buChar char="v"/>
            </a:pPr>
            <a:r>
              <a:rPr lang="tr-TR" b="1" dirty="0"/>
              <a:t>Sanal ambar</a:t>
            </a:r>
          </a:p>
          <a:p>
            <a:pPr marL="285750" indent="-285750">
              <a:buFont typeface="Wingdings" pitchFamily="2" charset="2"/>
              <a:buChar char="v"/>
            </a:pPr>
            <a:r>
              <a:rPr lang="tr-TR" b="1" dirty="0"/>
              <a:t>Taşınır kayıt yetkilisi</a:t>
            </a:r>
          </a:p>
          <a:p>
            <a:pPr marL="285750" indent="-285750">
              <a:buFont typeface="Wingdings" pitchFamily="2" charset="2"/>
              <a:buChar char="v"/>
            </a:pPr>
            <a:r>
              <a:rPr lang="tr-TR" b="1" dirty="0"/>
              <a:t>Taşınır kontrol yetkilisi</a:t>
            </a:r>
          </a:p>
          <a:p>
            <a:pPr marL="285750" indent="-285750">
              <a:buFont typeface="Wingdings" pitchFamily="2" charset="2"/>
              <a:buChar char="v"/>
            </a:pPr>
            <a:r>
              <a:rPr lang="tr-TR" b="1" dirty="0"/>
              <a:t>Tesis</a:t>
            </a:r>
          </a:p>
          <a:p>
            <a:pPr lvl="0">
              <a:lnSpc>
                <a:spcPct val="100000"/>
              </a:lnSpc>
            </a:pPr>
            <a:endParaRPr lang="tr-TR" sz="2800" b="1" dirty="0" smtClean="0">
              <a:solidFill>
                <a:srgbClr val="C00000"/>
              </a:solidFill>
              <a:latin typeface="Arial" pitchFamily="34" charset="0"/>
              <a:cs typeface="Arial" pitchFamily="34" charset="0"/>
            </a:endParaRPr>
          </a:p>
          <a:p>
            <a:pPr lvl="0">
              <a:lnSpc>
                <a:spcPct val="100000"/>
              </a:lnSpc>
            </a:pPr>
            <a:r>
              <a:rPr lang="tr-TR" sz="2800" b="1" dirty="0" smtClean="0">
                <a:solidFill>
                  <a:srgbClr val="C00000"/>
                </a:solidFill>
                <a:latin typeface="Arial" pitchFamily="34" charset="0"/>
                <a:cs typeface="Arial" pitchFamily="34" charset="0"/>
              </a:rPr>
              <a:t>	</a:t>
            </a:r>
            <a:r>
              <a:rPr lang="tr-TR" sz="1600" b="1" dirty="0" smtClean="0">
                <a:solidFill>
                  <a:srgbClr val="C00000"/>
                </a:solidFill>
                <a:latin typeface="Arial" pitchFamily="34" charset="0"/>
                <a:cs typeface="Arial" pitchFamily="34" charset="0"/>
              </a:rPr>
              <a:t>		</a:t>
            </a:r>
          </a:p>
          <a:p>
            <a:pPr lvl="0">
              <a:lnSpc>
                <a:spcPct val="100000"/>
              </a:lnSpc>
            </a:pPr>
            <a:endParaRPr lang="tr-TR" sz="1600" b="1" u="sng" dirty="0">
              <a:solidFill>
                <a:srgbClr val="C00000"/>
              </a:solidFill>
              <a:latin typeface="Arial" pitchFamily="34" charset="0"/>
              <a:cs typeface="Arial" pitchFamily="34" charset="0"/>
            </a:endParaRPr>
          </a:p>
          <a:p>
            <a:pPr lvl="0">
              <a:lnSpc>
                <a:spcPct val="100000"/>
              </a:lnSpc>
            </a:pPr>
            <a:endParaRPr lang="tr-TR" sz="1600" b="1" u="sng" dirty="0" smtClean="0">
              <a:solidFill>
                <a:srgbClr val="C00000"/>
              </a:solidFill>
              <a:latin typeface="Arial" pitchFamily="34" charset="0"/>
              <a:cs typeface="Arial" pitchFamily="34" charset="0"/>
            </a:endParaRPr>
          </a:p>
          <a:p>
            <a:pPr lvl="0">
              <a:lnSpc>
                <a:spcPct val="100000"/>
              </a:lnSpc>
            </a:pPr>
            <a:r>
              <a:rPr lang="tr-TR" sz="2800" b="1" u="sng" dirty="0" smtClean="0">
                <a:solidFill>
                  <a:srgbClr val="C00000"/>
                </a:solidFill>
                <a:latin typeface="Arial" pitchFamily="34" charset="0"/>
                <a:cs typeface="Arial" pitchFamily="34" charset="0"/>
              </a:rPr>
              <a:t>Değişen</a:t>
            </a:r>
            <a:endParaRPr lang="tr-TR" sz="2800" b="1" u="sng" dirty="0">
              <a:solidFill>
                <a:srgbClr val="C00000"/>
              </a:solidFill>
              <a:latin typeface="Arial" pitchFamily="34" charset="0"/>
              <a:cs typeface="Arial" pitchFamily="34" charset="0"/>
            </a:endParaRPr>
          </a:p>
          <a:p>
            <a:pPr marL="171450" indent="-171450">
              <a:buFont typeface="Wingdings" pitchFamily="2" charset="2"/>
              <a:buChar char="v"/>
            </a:pPr>
            <a:endParaRPr lang="tr-TR" sz="1200" dirty="0" smtClean="0"/>
          </a:p>
          <a:p>
            <a:pPr marL="171450" indent="-171450">
              <a:buFont typeface="Wingdings" pitchFamily="2" charset="2"/>
              <a:buChar char="v"/>
            </a:pPr>
            <a:endParaRPr lang="tr-TR" sz="1200" dirty="0"/>
          </a:p>
          <a:p>
            <a:pPr marL="171450" indent="-171450">
              <a:buFont typeface="Wingdings" pitchFamily="2" charset="2"/>
              <a:buChar char="v"/>
            </a:pPr>
            <a:r>
              <a:rPr lang="tr-TR" b="1" dirty="0" smtClean="0"/>
              <a:t>Taşınır </a:t>
            </a:r>
            <a:r>
              <a:rPr lang="tr-TR" b="1" dirty="0"/>
              <a:t>hesap kodu</a:t>
            </a:r>
          </a:p>
          <a:p>
            <a:pPr marL="171450" indent="-171450">
              <a:buFont typeface="Wingdings" pitchFamily="2" charset="2"/>
              <a:buChar char="v"/>
            </a:pPr>
            <a:r>
              <a:rPr lang="tr-TR" b="1" dirty="0"/>
              <a:t>Taşınır konsolide görevlisi</a:t>
            </a:r>
          </a:p>
          <a:p>
            <a:pPr lvl="0">
              <a:lnSpc>
                <a:spcPct val="100000"/>
              </a:lnSpc>
            </a:pPr>
            <a:endParaRPr lang="tr-TR" sz="1200" b="1" i="1" dirty="0" smtClean="0">
              <a:solidFill>
                <a:srgbClr val="C00000"/>
              </a:solidFill>
              <a:latin typeface="Arial" pitchFamily="34" charset="0"/>
              <a:cs typeface="Arial" pitchFamily="34" charset="0"/>
              <a:hlinkClick r:id="rId4" action="ppaction://hlinkfile"/>
            </a:endParaRPr>
          </a:p>
          <a:p>
            <a:pPr lvl="0" algn="just">
              <a:lnSpc>
                <a:spcPct val="100000"/>
              </a:lnSpc>
            </a:pPr>
            <a:endParaRPr lang="tr-TR" sz="1200" b="1" i="1" dirty="0">
              <a:solidFill>
                <a:srgbClr val="C00000"/>
              </a:solidFill>
              <a:latin typeface="Arial" pitchFamily="34" charset="0"/>
              <a:cs typeface="Arial" pitchFamily="34" charset="0"/>
              <a:hlinkClick r:id="rId4" action="ppaction://hlinkfile"/>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753497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1000"/>
                                        <p:tgtEl>
                                          <p:spTgt spid="3">
                                            <p:txEl>
                                              <p:pRg st="12" end="12"/>
                                            </p:txEl>
                                          </p:spTgt>
                                        </p:tgtEl>
                                      </p:cBhvr>
                                    </p:animEffect>
                                    <p:anim calcmode="lin" valueType="num">
                                      <p:cBhvr>
                                        <p:cTn id="4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1000"/>
                                        <p:tgtEl>
                                          <p:spTgt spid="3">
                                            <p:txEl>
                                              <p:pRg st="13" end="13"/>
                                            </p:txEl>
                                          </p:spTgt>
                                        </p:tgtEl>
                                      </p:cBhvr>
                                    </p:animEffect>
                                    <p:anim calcmode="lin" valueType="num">
                                      <p:cBhvr>
                                        <p:cTn id="4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1000"/>
                                        <p:tgtEl>
                                          <p:spTgt spid="3">
                                            <p:txEl>
                                              <p:pRg st="14" end="14"/>
                                            </p:txEl>
                                          </p:spTgt>
                                        </p:tgtEl>
                                      </p:cBhvr>
                                    </p:animEffect>
                                    <p:anim calcmode="lin" valueType="num">
                                      <p:cBhvr>
                                        <p:cTn id="5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1000"/>
                                        <p:tgtEl>
                                          <p:spTgt spid="3">
                                            <p:txEl>
                                              <p:pRg st="15" end="15"/>
                                            </p:txEl>
                                          </p:spTgt>
                                        </p:tgtEl>
                                      </p:cBhvr>
                                    </p:animEffect>
                                    <p:anim calcmode="lin" valueType="num">
                                      <p:cBhvr>
                                        <p:cTn id="5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fade">
                                      <p:cBhvr>
                                        <p:cTn id="59" dur="1000"/>
                                        <p:tgtEl>
                                          <p:spTgt spid="3">
                                            <p:txEl>
                                              <p:pRg st="16" end="16"/>
                                            </p:txEl>
                                          </p:spTgt>
                                        </p:tgtEl>
                                      </p:cBhvr>
                                    </p:animEffect>
                                    <p:anim calcmode="lin" valueType="num">
                                      <p:cBhvr>
                                        <p:cTn id="6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7" end="17"/>
                                            </p:txEl>
                                          </p:spTgt>
                                        </p:tgtEl>
                                        <p:attrNameLst>
                                          <p:attrName>style.visibility</p:attrName>
                                        </p:attrNameLst>
                                      </p:cBhvr>
                                      <p:to>
                                        <p:strVal val="visible"/>
                                      </p:to>
                                    </p:set>
                                    <p:animEffect transition="in" filter="fade">
                                      <p:cBhvr>
                                        <p:cTn id="64" dur="1000"/>
                                        <p:tgtEl>
                                          <p:spTgt spid="3">
                                            <p:txEl>
                                              <p:pRg st="17" end="17"/>
                                            </p:txEl>
                                          </p:spTgt>
                                        </p:tgtEl>
                                      </p:cBhvr>
                                    </p:animEffect>
                                    <p:anim calcmode="lin" valueType="num">
                                      <p:cBhvr>
                                        <p:cTn id="6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22" end="22"/>
                                            </p:txEl>
                                          </p:spTgt>
                                        </p:tgtEl>
                                        <p:attrNameLst>
                                          <p:attrName>style.visibility</p:attrName>
                                        </p:attrNameLst>
                                      </p:cBhvr>
                                      <p:to>
                                        <p:strVal val="visible"/>
                                      </p:to>
                                    </p:set>
                                    <p:animEffect transition="in" filter="fade">
                                      <p:cBhvr>
                                        <p:cTn id="71" dur="1000"/>
                                        <p:tgtEl>
                                          <p:spTgt spid="3">
                                            <p:txEl>
                                              <p:pRg st="22" end="22"/>
                                            </p:txEl>
                                          </p:spTgt>
                                        </p:tgtEl>
                                      </p:cBhvr>
                                    </p:animEffect>
                                    <p:anim calcmode="lin" valueType="num">
                                      <p:cBhvr>
                                        <p:cTn id="72"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22" end="2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25" end="25"/>
                                            </p:txEl>
                                          </p:spTgt>
                                        </p:tgtEl>
                                        <p:attrNameLst>
                                          <p:attrName>style.visibility</p:attrName>
                                        </p:attrNameLst>
                                      </p:cBhvr>
                                      <p:to>
                                        <p:strVal val="visible"/>
                                      </p:to>
                                    </p:set>
                                    <p:animEffect transition="in" filter="fade">
                                      <p:cBhvr>
                                        <p:cTn id="76" dur="1000"/>
                                        <p:tgtEl>
                                          <p:spTgt spid="3">
                                            <p:txEl>
                                              <p:pRg st="25" end="25"/>
                                            </p:txEl>
                                          </p:spTgt>
                                        </p:tgtEl>
                                      </p:cBhvr>
                                    </p:animEffect>
                                    <p:anim calcmode="lin" valueType="num">
                                      <p:cBhvr>
                                        <p:cTn id="77"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25" end="2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26" end="26"/>
                                            </p:txEl>
                                          </p:spTgt>
                                        </p:tgtEl>
                                        <p:attrNameLst>
                                          <p:attrName>style.visibility</p:attrName>
                                        </p:attrNameLst>
                                      </p:cBhvr>
                                      <p:to>
                                        <p:strVal val="visible"/>
                                      </p:to>
                                    </p:set>
                                    <p:animEffect transition="in" filter="fade">
                                      <p:cBhvr>
                                        <p:cTn id="81" dur="1000"/>
                                        <p:tgtEl>
                                          <p:spTgt spid="3">
                                            <p:txEl>
                                              <p:pRg st="26" end="26"/>
                                            </p:txEl>
                                          </p:spTgt>
                                        </p:tgtEl>
                                      </p:cBhvr>
                                    </p:animEffect>
                                    <p:anim calcmode="lin" valueType="num">
                                      <p:cBhvr>
                                        <p:cTn id="82"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26" end="2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t>Devir işlemleri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79512" y="811431"/>
            <a:ext cx="8784976" cy="3785652"/>
          </a:xfrm>
          <a:prstGeom prst="rect">
            <a:avLst/>
          </a:prstGeom>
        </p:spPr>
        <p:txBody>
          <a:bodyPr wrap="square">
            <a:spAutoFit/>
          </a:bodyPr>
          <a:lstStyle/>
          <a:p>
            <a:pPr algn="just"/>
            <a:r>
              <a:rPr lang="tr-TR" sz="2000" dirty="0">
                <a:latin typeface="Arial" pitchFamily="34" charset="0"/>
                <a:cs typeface="Arial" pitchFamily="34" charset="0"/>
              </a:rPr>
              <a:t>(3) Ambarların devri, Ambar Devir ve Teslim Tutanağı düzenlenerek yapılır. </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4) Oda, büro, bölüm, geçit, salon, atölye, garaj ve servis gibi ortak kullanım alanlarında bulunan taşınırlar, buralarda asılı Dayanıklı Taşınırlar Listesinde gösterilen miktarlar esas alınarak sayılmak ve listedeki ilgili bölüm imzalanmak suretiyle yeni sorumluya devir ve teslim edilir.</a:t>
            </a:r>
          </a:p>
          <a:p>
            <a:pPr algn="just"/>
            <a:r>
              <a:rPr lang="tr-TR" sz="2000" dirty="0">
                <a:latin typeface="Arial" pitchFamily="34" charset="0"/>
                <a:cs typeface="Arial" pitchFamily="34" charset="0"/>
              </a:rPr>
              <a:t>	</a:t>
            </a: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5) Taşınır kayıt ve kontrol yetkililerinin geçici görev, aylıksız izin, hastalık izni gibi on günlük süreyi aşmayan geçici ayrılmalarında, harcama yetkilisi tarafından idarenin ihtiyaçları göz önünde bulundurularak gerekli tedbirler alınmak suretiyle ambar kapalı tutulabilir. Bu süre gerektiğinde harcama yetkilisi tarafından uzatılabilir.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33</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61439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8" name="7 Başlık"/>
          <p:cNvSpPr>
            <a:spLocks noGrp="1"/>
          </p:cNvSpPr>
          <p:nvPr>
            <p:ph type="ctrTitle"/>
          </p:nvPr>
        </p:nvSpPr>
        <p:spPr/>
        <p:txBody>
          <a:bodyPr>
            <a:normAutofit fontScale="90000"/>
          </a:bodyPr>
          <a:lstStyle/>
          <a:p>
            <a:r>
              <a:rPr lang="tr-TR" b="1" dirty="0" smtClean="0">
                <a:solidFill>
                  <a:srgbClr val="C00000"/>
                </a:solidFill>
              </a:rPr>
              <a:t>YEDİNCİ BÖLÜM</a:t>
            </a:r>
            <a:r>
              <a:rPr lang="tr-TR" dirty="0" smtClean="0">
                <a:solidFill>
                  <a:srgbClr val="C00000"/>
                </a:solidFill>
              </a:rPr>
              <a:t/>
            </a:r>
            <a:br>
              <a:rPr lang="tr-TR" dirty="0" smtClean="0">
                <a:solidFill>
                  <a:srgbClr val="C00000"/>
                </a:solidFill>
              </a:rPr>
            </a:br>
            <a:r>
              <a:rPr lang="tr-TR" dirty="0" smtClean="0">
                <a:solidFill>
                  <a:srgbClr val="C00000"/>
                </a:solidFill>
              </a:rPr>
              <a:t>Taşınır Mal Hesapları ve Cetvelleri</a:t>
            </a:r>
            <a:endParaRPr lang="tr-TR" dirty="0">
              <a:solidFill>
                <a:srgbClr val="C00000"/>
              </a:solidFill>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77875"/>
          </a:xfrm>
          <a:prstGeom prst="rect">
            <a:avLst/>
          </a:prstGeom>
        </p:spPr>
        <p:txBody>
          <a:bodyPr wrap="square">
            <a:spAutoFit/>
          </a:bodyPr>
          <a:lstStyle/>
          <a:p>
            <a:pPr algn="just"/>
            <a:r>
              <a:rPr lang="tr-TR" sz="2200" dirty="0" smtClean="0">
                <a:latin typeface="Arial" pitchFamily="34" charset="0"/>
                <a:cs typeface="Arial" pitchFamily="34" charset="0"/>
              </a:rPr>
              <a:t>Aynı Yönetmeliğin 34 üncü maddesi başlığıyla birlikte aşağıdaki şekilde değiştirilmiştir.</a:t>
            </a:r>
          </a:p>
          <a:p>
            <a:pPr algn="just"/>
            <a:endParaRPr lang="tr-TR" sz="2200" dirty="0" smtClean="0">
              <a:latin typeface="Arial" pitchFamily="34" charset="0"/>
              <a:cs typeface="Arial" pitchFamily="34" charset="0"/>
            </a:endParaRPr>
          </a:p>
          <a:p>
            <a:pPr algn="just"/>
            <a:r>
              <a:rPr lang="tr-TR" sz="2200" b="1" dirty="0" smtClean="0">
                <a:latin typeface="Arial" pitchFamily="34" charset="0"/>
                <a:cs typeface="Arial" pitchFamily="34" charset="0"/>
              </a:rPr>
              <a:t>Eskisi</a:t>
            </a:r>
          </a:p>
          <a:p>
            <a:pPr algn="just"/>
            <a:endParaRPr lang="tr-TR" sz="2200" b="1" dirty="0" smtClean="0">
              <a:latin typeface="Arial" pitchFamily="34" charset="0"/>
              <a:cs typeface="Arial" pitchFamily="34" charset="0"/>
            </a:endParaRPr>
          </a:p>
          <a:p>
            <a:pPr algn="just"/>
            <a:r>
              <a:rPr lang="tr-TR" sz="2200" dirty="0" smtClean="0">
                <a:latin typeface="Arial" pitchFamily="34" charset="0"/>
                <a:cs typeface="Arial" pitchFamily="34" charset="0"/>
              </a:rPr>
              <a:t>“Taşınır yönetim hesabı”</a:t>
            </a:r>
          </a:p>
          <a:p>
            <a:pPr algn="just"/>
            <a:endParaRPr lang="tr-TR" sz="2200" b="1" dirty="0" smtClean="0">
              <a:latin typeface="Arial" pitchFamily="34" charset="0"/>
              <a:cs typeface="Arial" pitchFamily="34" charset="0"/>
            </a:endParaRPr>
          </a:p>
          <a:p>
            <a:pPr algn="just"/>
            <a:r>
              <a:rPr lang="tr-TR" sz="2200" b="1" dirty="0" smtClean="0">
                <a:latin typeface="Arial" pitchFamily="34" charset="0"/>
                <a:cs typeface="Arial" pitchFamily="34" charset="0"/>
              </a:rPr>
              <a:t>Yenisi</a:t>
            </a:r>
          </a:p>
          <a:p>
            <a:pPr algn="just"/>
            <a:endParaRPr lang="tr-TR" sz="2200" b="1" dirty="0" smtClean="0">
              <a:latin typeface="Arial" pitchFamily="34" charset="0"/>
              <a:cs typeface="Arial" pitchFamily="34" charset="0"/>
            </a:endParaRPr>
          </a:p>
          <a:p>
            <a:pPr algn="just"/>
            <a:r>
              <a:rPr lang="tr-TR" sz="2200" b="1" dirty="0" smtClean="0">
                <a:solidFill>
                  <a:srgbClr val="C00000"/>
                </a:solidFill>
                <a:latin typeface="Arial" pitchFamily="34" charset="0"/>
                <a:cs typeface="Arial" pitchFamily="34" charset="0"/>
              </a:rPr>
              <a:t>“Taşınır mal yönetim hesabı”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Taşınır mal yönetim hesabı </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154984"/>
          </a:xfrm>
          <a:prstGeom prst="rect">
            <a:avLst/>
          </a:prstGeom>
        </p:spPr>
        <p:txBody>
          <a:bodyPr wrap="square">
            <a:spAutoFit/>
          </a:bodyPr>
          <a:lstStyle/>
          <a:p>
            <a:pPr algn="just"/>
            <a:endParaRPr lang="tr-TR" sz="2200" b="1" dirty="0" smtClean="0">
              <a:latin typeface="Arial" pitchFamily="34" charset="0"/>
              <a:cs typeface="Arial" pitchFamily="34" charset="0"/>
            </a:endParaRPr>
          </a:p>
          <a:p>
            <a:pPr algn="just"/>
            <a:r>
              <a:rPr lang="tr-TR" sz="2200" b="1" dirty="0" smtClean="0">
                <a:latin typeface="Arial" pitchFamily="34" charset="0"/>
                <a:cs typeface="Arial" pitchFamily="34" charset="0"/>
              </a:rPr>
              <a:t>MADDE 34-</a:t>
            </a:r>
            <a:r>
              <a:rPr lang="tr-TR" sz="2200" dirty="0" smtClean="0">
                <a:latin typeface="Arial" pitchFamily="34" charset="0"/>
                <a:cs typeface="Arial" pitchFamily="34" charset="0"/>
              </a:rPr>
              <a:t> (1) Taşınır mal yönetim hesabı, Kanunun kaynakların kullanılması ve yönetilmesi konusunda harcama birimi ve harcama yetkililerine yüklediği sorumluluğun gereği olarak taşınır kayıt ve işlemlerinin usulüne uygun yapılıp yapılmadığının harcama yetkilisi tarafından kontrol ve denetimine esas olmak üzere taşınır kayıt yetkilisi tarafından harcama birimleri itibarıyla hazırlanır ve taşınır kontrol yetkilisince kayıt ve belgeler ile mali tablolara uygunluğu kontrol edilerek imzalanır. Taşınır mal yönetim hesabında; önceki yıldan devredilen, yılı içinde giren, çıkan ve ertesi yıla devredilen taşınırlar ile yılsonu sayımında bulunan fazla ve noksanlar gösterilir.</a:t>
            </a:r>
          </a:p>
          <a:p>
            <a:pPr algn="just"/>
            <a:r>
              <a:rPr lang="tr-TR" dirty="0" smtClean="0">
                <a:latin typeface="Arial" pitchFamily="34" charset="0"/>
                <a:cs typeface="Arial" pitchFamily="34" charset="0"/>
                <a:hlinkClick r:id="rId4" action="ppaction://hlinkfile"/>
              </a:rPr>
              <a:t>Eski Hali</a:t>
            </a:r>
            <a:endParaRPr lang="tr-TR" dirty="0" smtClean="0">
              <a:latin typeface="Arial" pitchFamily="34" charset="0"/>
              <a:cs typeface="Arial" pitchFamily="34" charset="0"/>
            </a:endParaRPr>
          </a:p>
        </p:txBody>
      </p:sp>
      <p:sp>
        <p:nvSpPr>
          <p:cNvPr id="9" name="Yuvarlatılmış Dikdörtgen 8"/>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Taşınır mal yönetim hesabı </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77875"/>
          </a:xfrm>
          <a:prstGeom prst="rect">
            <a:avLst/>
          </a:prstGeom>
        </p:spPr>
        <p:txBody>
          <a:bodyPr wrap="square">
            <a:spAutoFit/>
          </a:bodyPr>
          <a:lstStyle/>
          <a:p>
            <a:pPr algn="just"/>
            <a:endParaRPr lang="tr-TR" sz="2200" dirty="0" smtClean="0">
              <a:latin typeface="Arial" pitchFamily="34" charset="0"/>
              <a:cs typeface="Arial" pitchFamily="34" charset="0"/>
            </a:endParaRPr>
          </a:p>
          <a:p>
            <a:pPr algn="just"/>
            <a:endParaRPr lang="tr-TR" sz="2200" dirty="0" smtClean="0">
              <a:latin typeface="Arial" pitchFamily="34" charset="0"/>
              <a:cs typeface="Arial" pitchFamily="34" charset="0"/>
            </a:endParaRPr>
          </a:p>
          <a:p>
            <a:pPr algn="just"/>
            <a:r>
              <a:rPr lang="tr-TR" sz="2200" dirty="0" smtClean="0">
                <a:latin typeface="Arial" pitchFamily="34" charset="0"/>
                <a:cs typeface="Arial" pitchFamily="34" charset="0"/>
              </a:rPr>
              <a:t>(2) Taşınır mal yönetim hesabı aşağıdaki cetvellerden oluşur: </a:t>
            </a:r>
          </a:p>
          <a:p>
            <a:pPr algn="just"/>
            <a:r>
              <a:rPr lang="tr-TR" sz="2200" dirty="0" smtClean="0">
                <a:latin typeface="Arial" pitchFamily="34" charset="0"/>
                <a:cs typeface="Arial" pitchFamily="34" charset="0"/>
              </a:rPr>
              <a:t>a) Yılsonu sayımına ilişkin Sayım Tutanağı.</a:t>
            </a:r>
          </a:p>
          <a:p>
            <a:pPr algn="just"/>
            <a:r>
              <a:rPr lang="tr-TR" sz="2200" dirty="0" smtClean="0">
                <a:latin typeface="Arial" pitchFamily="34" charset="0"/>
                <a:cs typeface="Arial" pitchFamily="34" charset="0"/>
              </a:rPr>
              <a:t>b) Taşınır Sayım ve Döküm Cetveli.</a:t>
            </a:r>
          </a:p>
          <a:p>
            <a:pPr algn="just"/>
            <a:r>
              <a:rPr lang="tr-TR" sz="2200" dirty="0" smtClean="0">
                <a:latin typeface="Arial" pitchFamily="34" charset="0"/>
                <a:cs typeface="Arial" pitchFamily="34" charset="0"/>
              </a:rPr>
              <a:t>c) Harcama Birimi Taşınır Mal Yönetim Hesabı Cetveli; müze ve kütüphane olarak faaliyet gösteren harcama birimlerinde Müze/Kütüphane Yönetim Hesabı Cetveli.</a:t>
            </a:r>
          </a:p>
          <a:p>
            <a:pPr algn="just"/>
            <a:r>
              <a:rPr lang="tr-TR" sz="2200" dirty="0" smtClean="0">
                <a:latin typeface="Arial" pitchFamily="34" charset="0"/>
                <a:cs typeface="Arial" pitchFamily="34" charset="0"/>
              </a:rPr>
              <a:t>ç) Yılsonu itibarıyla en son düzenlenen Taşınır İşlem Fişinin sıra numarasını gösterir tutanak.</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79449" y="4519343"/>
            <a:ext cx="1082348"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Taşınır mal yönetim hesabı </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77875"/>
          </a:xfrm>
          <a:prstGeom prst="rect">
            <a:avLst/>
          </a:prstGeom>
        </p:spPr>
        <p:txBody>
          <a:bodyPr wrap="square">
            <a:spAutoFit/>
          </a:bodyPr>
          <a:lstStyle/>
          <a:p>
            <a:pPr algn="just"/>
            <a:r>
              <a:rPr lang="tr-TR" sz="2200" dirty="0" smtClean="0">
                <a:latin typeface="Arial" pitchFamily="34" charset="0"/>
                <a:cs typeface="Arial" pitchFamily="34" charset="0"/>
              </a:rPr>
              <a:t>(3) Taşınır mal yönetim hesabı, taşınır kayıt yetkililerince aşağıdaki şekilde hazırlanır:</a:t>
            </a:r>
          </a:p>
          <a:p>
            <a:pPr algn="just"/>
            <a:endParaRPr lang="tr-TR" sz="2200" dirty="0" smtClean="0">
              <a:latin typeface="Arial" pitchFamily="34" charset="0"/>
              <a:cs typeface="Arial" pitchFamily="34" charset="0"/>
            </a:endParaRPr>
          </a:p>
          <a:p>
            <a:pPr algn="just"/>
            <a:r>
              <a:rPr lang="tr-TR" sz="2200" dirty="0" smtClean="0">
                <a:latin typeface="Arial" pitchFamily="34" charset="0"/>
                <a:cs typeface="Arial" pitchFamily="34" charset="0"/>
              </a:rPr>
              <a:t>a) Sayım Kurulu tarafından onaylanan Taşınır Sayım ve Döküm Cetveline dayanılarak ilgisine göre Harcama Birimi Taşınır Mal Yönetim Hesabı Cetveli, Müze Yönetim Hesabı Cetveli veya Kütüphane Yönetim Hesabı Cetveli düzenlenir. Bünyesinde tarihi veya sanat değeri olan taşınırlar ile kütüphane materyalleri bulunan kamu idareleri, gerekli görülmesi halinde söz konusu cetvellerden ilgili olanını ayrıca düzenleyebilirler.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70737" y="4443958"/>
            <a:ext cx="1082348"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Taşınır mal yönetim hesabı </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800767"/>
          </a:xfrm>
          <a:prstGeom prst="rect">
            <a:avLst/>
          </a:prstGeom>
        </p:spPr>
        <p:txBody>
          <a:bodyPr wrap="square">
            <a:spAutoFit/>
          </a:bodyPr>
          <a:lstStyle/>
          <a:p>
            <a:pPr algn="just"/>
            <a:endParaRPr lang="tr-TR" sz="2200" dirty="0" smtClean="0">
              <a:latin typeface="Arial" pitchFamily="34" charset="0"/>
              <a:cs typeface="Arial" pitchFamily="34" charset="0"/>
            </a:endParaRPr>
          </a:p>
          <a:p>
            <a:pPr algn="just"/>
            <a:endParaRPr lang="tr-TR" sz="2200" dirty="0" smtClean="0">
              <a:latin typeface="Arial" pitchFamily="34" charset="0"/>
              <a:cs typeface="Arial" pitchFamily="34" charset="0"/>
            </a:endParaRPr>
          </a:p>
          <a:p>
            <a:pPr algn="just"/>
            <a:r>
              <a:rPr lang="tr-TR" sz="2200" dirty="0" smtClean="0">
                <a:latin typeface="Arial" pitchFamily="34" charset="0"/>
                <a:cs typeface="Arial" pitchFamily="34" charset="0"/>
              </a:rPr>
              <a:t>b) (a) bendine göre düzenlenen ve taşınır kontrol yetkilisi tarafından da imzalanan cetveller muhasebe kayıtlarına uygunluğu yönünden kontrol edilerek onaylanmak üzere muhasebe yetkilisine gönderilir.  Taşınır işlemleri ile muhasebe işlemleri elektronik ortamda ilişkilendirilerek yürütülen sistemlerde onaylama işlemi, sistem üzerinden elektronik ortamda da yapılabilir.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47449" y="4521165"/>
            <a:ext cx="1082348"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Taşınır mal yönetim hesabı </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462213"/>
          </a:xfrm>
          <a:prstGeom prst="rect">
            <a:avLst/>
          </a:prstGeom>
        </p:spPr>
        <p:txBody>
          <a:bodyPr wrap="square">
            <a:spAutoFit/>
          </a:bodyPr>
          <a:lstStyle/>
          <a:p>
            <a:pPr algn="just"/>
            <a:endParaRPr lang="tr-TR" sz="2200" dirty="0" smtClean="0">
              <a:latin typeface="Arial" pitchFamily="34" charset="0"/>
              <a:cs typeface="Arial" pitchFamily="34" charset="0"/>
            </a:endParaRPr>
          </a:p>
          <a:p>
            <a:pPr algn="just"/>
            <a:endParaRPr lang="tr-TR" sz="2200" dirty="0" smtClean="0">
              <a:latin typeface="Arial" pitchFamily="34" charset="0"/>
              <a:cs typeface="Arial" pitchFamily="34" charset="0"/>
            </a:endParaRPr>
          </a:p>
          <a:p>
            <a:pPr algn="just"/>
            <a:endParaRPr lang="tr-TR" sz="2200" dirty="0" smtClean="0">
              <a:latin typeface="Arial" pitchFamily="34" charset="0"/>
              <a:cs typeface="Arial" pitchFamily="34" charset="0"/>
            </a:endParaRPr>
          </a:p>
          <a:p>
            <a:pPr algn="just"/>
            <a:r>
              <a:rPr lang="tr-TR" sz="2200" dirty="0" smtClean="0">
                <a:latin typeface="Arial" pitchFamily="34" charset="0"/>
                <a:cs typeface="Arial" pitchFamily="34" charset="0"/>
              </a:rPr>
              <a:t>c) Muhasebe yetkilisince muhasebe kayıtlarına uygunluğu onaylanan cetvellerin ekine Taşınır Sayım ve Döküm Cetveli ile varsa sayımda noksan ve/veya fazla bulunanların çıkış ve/veya girişine ilişkin Taşınır İşlem Fişleri eklenir ve bir dosya halinde harcama yetkilisine sunulur.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50113" y="4516795"/>
            <a:ext cx="1082348"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smtClean="0"/>
              <a:t>Taşınır mal yönetim hesabı </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139321"/>
          </a:xfrm>
          <a:prstGeom prst="rect">
            <a:avLst/>
          </a:prstGeom>
        </p:spPr>
        <p:txBody>
          <a:bodyPr wrap="square">
            <a:spAutoFit/>
          </a:bodyPr>
          <a:lstStyle/>
          <a:p>
            <a:pPr algn="just"/>
            <a:endParaRPr lang="tr-TR" sz="2200" dirty="0" smtClean="0">
              <a:latin typeface="Arial" pitchFamily="34" charset="0"/>
              <a:cs typeface="Arial" pitchFamily="34" charset="0"/>
            </a:endParaRPr>
          </a:p>
          <a:p>
            <a:pPr algn="just"/>
            <a:endParaRPr lang="tr-TR" sz="2200" dirty="0" smtClean="0">
              <a:latin typeface="Arial" pitchFamily="34" charset="0"/>
              <a:cs typeface="Arial" pitchFamily="34" charset="0"/>
            </a:endParaRPr>
          </a:p>
          <a:p>
            <a:pPr algn="just"/>
            <a:r>
              <a:rPr lang="tr-TR" sz="2200" dirty="0" smtClean="0">
                <a:latin typeface="Arial" pitchFamily="34" charset="0"/>
                <a:cs typeface="Arial" pitchFamily="34" charset="0"/>
              </a:rPr>
              <a:t>ç) Taşınır mal yönetim hesabı; harcama yetkilisince, taşınır kayıt ve işlemlerinin usulüne uygun yapıldığı anlaşıldıktan, Harcama Birimi Taşınır Mal Yönetim Hesabı Cetvelinin Taşınır Sayım ve Döküm Cetveline uygunluğu görüldükten sonra onaylanır. Yetkili mercilerce istenildiğinde ibraz edilmek veya gönderilmek üzere harcama biriminde, yurt dışı teşkilatının taşınır mal yönetim hesabı ise merkez teşkilatında muhafaza edilir.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34</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
        <p:nvSpPr>
          <p:cNvPr id="4" name="Dikdörtgen 3"/>
          <p:cNvSpPr/>
          <p:nvPr/>
        </p:nvSpPr>
        <p:spPr>
          <a:xfrm>
            <a:off x="247449" y="4519343"/>
            <a:ext cx="1082348"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816429"/>
          </a:xfrm>
          <a:prstGeom prst="rect">
            <a:avLst/>
          </a:prstGeom>
        </p:spPr>
        <p:txBody>
          <a:bodyPr wrap="square">
            <a:spAutoFit/>
          </a:bodyPr>
          <a:lstStyle/>
          <a:p>
            <a:pPr algn="just"/>
            <a:r>
              <a:rPr lang="tr-TR" sz="2200" dirty="0" smtClean="0">
                <a:latin typeface="Arial" pitchFamily="34" charset="0"/>
                <a:cs typeface="Arial" pitchFamily="34" charset="0"/>
              </a:rPr>
              <a:t>Aynı Yönetmeliğin </a:t>
            </a:r>
            <a:r>
              <a:rPr lang="tr-TR" sz="2200" b="1" dirty="0" smtClean="0">
                <a:latin typeface="Arial" pitchFamily="34" charset="0"/>
                <a:cs typeface="Arial" pitchFamily="34" charset="0"/>
              </a:rPr>
              <a:t>35 inci </a:t>
            </a:r>
            <a:r>
              <a:rPr lang="tr-TR" sz="2200" dirty="0" smtClean="0">
                <a:latin typeface="Arial" pitchFamily="34" charset="0"/>
                <a:cs typeface="Arial" pitchFamily="34" charset="0"/>
              </a:rPr>
              <a:t>maddesi başlığıyla birlikte aşağıdaki şekilde değiştirilmiştir.</a:t>
            </a:r>
          </a:p>
          <a:p>
            <a:pPr algn="just"/>
            <a:endParaRPr lang="tr-TR" sz="2200" dirty="0" smtClean="0">
              <a:latin typeface="Arial" pitchFamily="34" charset="0"/>
              <a:cs typeface="Arial" pitchFamily="34" charset="0"/>
            </a:endParaRPr>
          </a:p>
          <a:p>
            <a:pPr algn="just"/>
            <a:r>
              <a:rPr lang="tr-TR" sz="2200" b="1" dirty="0" smtClean="0">
                <a:latin typeface="Arial" pitchFamily="34" charset="0"/>
                <a:cs typeface="Arial" pitchFamily="34" charset="0"/>
              </a:rPr>
              <a:t>Eskisi</a:t>
            </a:r>
          </a:p>
          <a:p>
            <a:pPr algn="just"/>
            <a:endParaRPr lang="tr-TR" sz="2200" b="1" dirty="0" smtClean="0">
              <a:latin typeface="Arial" pitchFamily="34" charset="0"/>
              <a:cs typeface="Arial" pitchFamily="34" charset="0"/>
            </a:endParaRPr>
          </a:p>
          <a:p>
            <a:pPr algn="just"/>
            <a:r>
              <a:rPr lang="tr-TR" sz="2200" dirty="0" smtClean="0">
                <a:latin typeface="Arial" pitchFamily="34" charset="0"/>
                <a:cs typeface="Arial" pitchFamily="34" charset="0"/>
              </a:rPr>
              <a:t>“Taşınır kesin hesabı”</a:t>
            </a:r>
          </a:p>
          <a:p>
            <a:pPr algn="just"/>
            <a:endParaRPr lang="tr-TR" sz="2200" b="1" dirty="0" smtClean="0">
              <a:latin typeface="Arial" pitchFamily="34" charset="0"/>
              <a:cs typeface="Arial" pitchFamily="34" charset="0"/>
            </a:endParaRPr>
          </a:p>
          <a:p>
            <a:pPr algn="just"/>
            <a:r>
              <a:rPr lang="tr-TR" sz="2200" b="1" dirty="0" smtClean="0">
                <a:latin typeface="Arial" pitchFamily="34" charset="0"/>
                <a:cs typeface="Arial" pitchFamily="34" charset="0"/>
              </a:rPr>
              <a:t>Yenisi</a:t>
            </a:r>
          </a:p>
          <a:p>
            <a:pPr algn="just"/>
            <a:endParaRPr lang="tr-TR" sz="2200" b="1" dirty="0" smtClean="0">
              <a:latin typeface="Arial" pitchFamily="34" charset="0"/>
              <a:cs typeface="Arial" pitchFamily="34" charset="0"/>
            </a:endParaRPr>
          </a:p>
          <a:p>
            <a:pPr algn="just"/>
            <a:r>
              <a:rPr lang="tr-TR" sz="2200" b="1" dirty="0" smtClean="0">
                <a:solidFill>
                  <a:srgbClr val="C00000"/>
                </a:solidFill>
                <a:latin typeface="Arial" pitchFamily="34" charset="0"/>
                <a:cs typeface="Arial" pitchFamily="34" charset="0"/>
              </a:rPr>
              <a:t>“İdare taşınır mal yönetimi ayrıntılı hesap cetveli ile icmal cetveli”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35</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a:t>
            </a:r>
            <a:r>
              <a:rPr lang="tr-TR" sz="1600" b="1" u="sng" dirty="0" smtClean="0">
                <a:solidFill>
                  <a:schemeClr val="bg1"/>
                </a:solidFill>
                <a:latin typeface="Arial" pitchFamily="34" charset="0"/>
                <a:cs typeface="Arial" pitchFamily="34" charset="0"/>
              </a:rPr>
              <a:t>maddesi</a:t>
            </a:r>
            <a:r>
              <a:rPr lang="tr-TR" sz="1600" b="1" dirty="0" smtClean="0">
                <a:solidFill>
                  <a:schemeClr val="bg1"/>
                </a:solidFill>
                <a:latin typeface="Arial" pitchFamily="34" charset="0"/>
                <a:cs typeface="Arial" pitchFamily="34" charset="0"/>
              </a:rPr>
              <a:t> </a:t>
            </a:r>
            <a:r>
              <a:rPr lang="tr-TR" sz="1600" b="1" dirty="0">
                <a:solidFill>
                  <a:schemeClr val="bg1"/>
                </a:solidFill>
                <a:latin typeface="Arial" pitchFamily="34" charset="0"/>
                <a:cs typeface="Arial" pitchFamily="34" charset="0"/>
              </a:rPr>
              <a:t>değiştirilmiştir.</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600986"/>
          </a:xfrm>
          <a:prstGeom prst="rect">
            <a:avLst/>
          </a:prstGeom>
        </p:spPr>
        <p:txBody>
          <a:bodyPr wrap="square">
            <a:spAutoFit/>
          </a:bodyPr>
          <a:lstStyle/>
          <a:p>
            <a:pPr algn="just"/>
            <a:endParaRPr lang="tr-TR" sz="1600" dirty="0" smtClean="0">
              <a:solidFill>
                <a:srgbClr val="C00000"/>
              </a:solidFill>
              <a:latin typeface="Arial" pitchFamily="34" charset="0"/>
              <a:cs typeface="Arial" pitchFamily="34" charset="0"/>
            </a:endParaRPr>
          </a:p>
          <a:p>
            <a:pPr algn="just"/>
            <a:endParaRPr lang="tr-TR" sz="1600" dirty="0">
              <a:solidFill>
                <a:srgbClr val="C00000"/>
              </a:solidFill>
              <a:latin typeface="Arial" pitchFamily="34" charset="0"/>
              <a:cs typeface="Arial" pitchFamily="34" charset="0"/>
            </a:endParaRPr>
          </a:p>
          <a:p>
            <a:pPr algn="just"/>
            <a:r>
              <a:rPr lang="tr-TR" sz="3200" b="1" dirty="0">
                <a:latin typeface="Arial" pitchFamily="34" charset="0"/>
                <a:cs typeface="Arial" pitchFamily="34" charset="0"/>
              </a:rPr>
              <a:t>Gerçeğe uygun değer: </a:t>
            </a:r>
            <a:endParaRPr lang="tr-TR" sz="3200" b="1" dirty="0" smtClean="0">
              <a:latin typeface="Arial" pitchFamily="34" charset="0"/>
              <a:cs typeface="Arial" pitchFamily="34" charset="0"/>
            </a:endParaRPr>
          </a:p>
          <a:p>
            <a:pPr algn="just"/>
            <a:endParaRPr lang="tr-TR" sz="1600" b="1" dirty="0" smtClean="0">
              <a:latin typeface="Arial" pitchFamily="34" charset="0"/>
              <a:cs typeface="Arial" pitchFamily="34" charset="0"/>
            </a:endParaRPr>
          </a:p>
          <a:p>
            <a:pPr algn="just"/>
            <a:endParaRPr lang="tr-TR" sz="1600" b="1" dirty="0">
              <a:latin typeface="Arial" pitchFamily="34" charset="0"/>
              <a:cs typeface="Arial" pitchFamily="34" charset="0"/>
            </a:endParaRPr>
          </a:p>
          <a:p>
            <a:pPr algn="just"/>
            <a:r>
              <a:rPr lang="tr-TR" sz="2400" b="1" dirty="0" smtClean="0">
                <a:latin typeface="Arial" pitchFamily="34" charset="0"/>
                <a:cs typeface="Arial" pitchFamily="34" charset="0"/>
              </a:rPr>
              <a:t>Piyasa </a:t>
            </a:r>
            <a:r>
              <a:rPr lang="tr-TR" sz="2400" b="1" dirty="0">
                <a:latin typeface="Arial" pitchFamily="34" charset="0"/>
                <a:cs typeface="Arial" pitchFamily="34" charset="0"/>
              </a:rPr>
              <a:t>koşullarında muvazaasız bir işlemde bilgili ve istekli taraflar arasında bir varlığın el değiştirmesi veya bir borcun ödenmesi için belirlenen </a:t>
            </a:r>
            <a:r>
              <a:rPr lang="tr-TR" sz="2400" b="1" dirty="0" smtClean="0">
                <a:latin typeface="Arial" pitchFamily="34" charset="0"/>
                <a:cs typeface="Arial" pitchFamily="34" charset="0"/>
              </a:rPr>
              <a:t>tutarı ifade eder.</a:t>
            </a:r>
          </a:p>
          <a:p>
            <a:pPr algn="just"/>
            <a:endParaRPr lang="tr-TR" sz="2400" b="1" i="1" dirty="0">
              <a:solidFill>
                <a:srgbClr val="C00000"/>
              </a:solidFill>
              <a:latin typeface="Arial" pitchFamily="34" charset="0"/>
              <a:cs typeface="Arial" pitchFamily="34" charset="0"/>
            </a:endParaRPr>
          </a:p>
          <a:p>
            <a:pPr algn="just"/>
            <a:r>
              <a:rPr lang="tr-TR" sz="2400" b="1" i="1" dirty="0" smtClean="0">
                <a:solidFill>
                  <a:srgbClr val="C00000"/>
                </a:solidFill>
                <a:latin typeface="Arial" pitchFamily="34" charset="0"/>
                <a:cs typeface="Arial" pitchFamily="34" charset="0"/>
              </a:rPr>
              <a:t>Rayiç bedel tanımı yerine getirilmiştir.</a:t>
            </a:r>
            <a:endParaRPr lang="tr-TR" b="1" i="1" dirty="0" smtClean="0">
              <a:solidFill>
                <a:srgbClr val="C00000"/>
              </a:solidFill>
              <a:latin typeface="Arial" pitchFamily="34" charset="0"/>
              <a:cs typeface="Arial" pitchFamily="34" charset="0"/>
            </a:endParaRPr>
          </a:p>
          <a:p>
            <a:pPr lvl="0" algn="just">
              <a:lnSpc>
                <a:spcPct val="100000"/>
              </a:lnSpc>
            </a:pPr>
            <a:endParaRPr lang="tr-TR" sz="12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699542"/>
            <a:ext cx="1722584" cy="1096190"/>
          </a:xfrm>
          <a:prstGeom prst="rect">
            <a:avLst/>
          </a:prstGeom>
        </p:spPr>
      </p:pic>
    </p:spTree>
    <p:extLst>
      <p:ext uri="{BB962C8B-B14F-4D97-AF65-F5344CB8AC3E}">
        <p14:creationId xmlns:p14="http://schemas.microsoft.com/office/powerpoint/2010/main" val="19037333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8"/>
            <a:ext cx="9144000" cy="949213"/>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İdare taşınır mal yönetimi ayrıntılı hesap cetveli ile icmal cetveli</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14282" y="1428742"/>
            <a:ext cx="8784976" cy="3447098"/>
          </a:xfrm>
          <a:prstGeom prst="rect">
            <a:avLst/>
          </a:prstGeom>
        </p:spPr>
        <p:txBody>
          <a:bodyPr wrap="square">
            <a:spAutoFit/>
          </a:bodyPr>
          <a:lstStyle/>
          <a:p>
            <a:pPr algn="just"/>
            <a:r>
              <a:rPr lang="tr-TR" sz="2200" b="1" dirty="0" smtClean="0">
                <a:latin typeface="Arial" pitchFamily="34" charset="0"/>
                <a:cs typeface="Arial" pitchFamily="34" charset="0"/>
              </a:rPr>
              <a:t>MADDE 35- (1) </a:t>
            </a:r>
            <a:r>
              <a:rPr lang="tr-TR" sz="2200" dirty="0" smtClean="0">
                <a:latin typeface="Arial" pitchFamily="34" charset="0"/>
                <a:cs typeface="Arial" pitchFamily="34" charset="0"/>
              </a:rPr>
              <a:t>Merkezdeki taşınır konsolide görevlilerince; dış temsilcilikler ile merkez ve taşra harcama birimleri itibarıyla düzenlenen harcama birimi taşınır mal yönetim hesabı cetvelleri öncelikle I inci düzey detay kodu itibarıyla ayrı ayrı birleştirilmek suretiyle İdare Taşınır Mal Yönetimi Ayrıntılı Hesap Cetveli, taşınır hesap grupları itibarıyla birleştirilmek suretiyle de İdare Taşınır Mal Yönetim Hesabı İcmal Cetveli hazırlanır.</a:t>
            </a:r>
          </a:p>
          <a:p>
            <a:pPr algn="just"/>
            <a:endParaRPr lang="tr-TR" sz="2200" dirty="0">
              <a:latin typeface="Arial" pitchFamily="34" charset="0"/>
              <a:cs typeface="Arial" pitchFamily="34" charset="0"/>
            </a:endParaRPr>
          </a:p>
          <a:p>
            <a:pPr algn="just"/>
            <a:endParaRPr lang="tr-TR" sz="2200" dirty="0" smtClean="0">
              <a:latin typeface="Arial" pitchFamily="34" charset="0"/>
              <a:cs typeface="Arial" pitchFamily="34" charset="0"/>
            </a:endParaRPr>
          </a:p>
          <a:p>
            <a:pPr algn="just"/>
            <a:r>
              <a:rPr lang="tr-TR" sz="2000" dirty="0" smtClean="0">
                <a:latin typeface="Arial" pitchFamily="34" charset="0"/>
                <a:cs typeface="Arial" pitchFamily="34" charset="0"/>
                <a:hlinkClick r:id="rId4" action="ppaction://hlinkfile"/>
              </a:rPr>
              <a:t>Eski hali</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8"/>
            <a:ext cx="9144000" cy="949213"/>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İdare taşınır mal yönetimi ayrıntılı hesap cetveli ile icmal cetveli</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14282" y="2357436"/>
            <a:ext cx="8784976" cy="1107996"/>
          </a:xfrm>
          <a:prstGeom prst="rect">
            <a:avLst/>
          </a:prstGeom>
        </p:spPr>
        <p:txBody>
          <a:bodyPr wrap="square">
            <a:spAutoFit/>
          </a:bodyPr>
          <a:lstStyle/>
          <a:p>
            <a:pPr algn="just"/>
            <a:r>
              <a:rPr lang="tr-TR" sz="2200" dirty="0" smtClean="0">
                <a:latin typeface="Arial" pitchFamily="34" charset="0"/>
                <a:cs typeface="Arial" pitchFamily="34" charset="0"/>
              </a:rPr>
              <a:t>(2) İdare Taşınır Mal Yönetimi Ayrıntılı Hesap Cetveli ile İdare Taşınır Mal Yönetim Hesabı İcmal Cetvelinin ilgililerce imzalanmış nüshası idarenin kesin hesabına eklenir.</a:t>
            </a:r>
          </a:p>
        </p:txBody>
      </p:sp>
      <p:sp>
        <p:nvSpPr>
          <p:cNvPr id="4" name="Dikdörtgen 3"/>
          <p:cNvSpPr/>
          <p:nvPr/>
        </p:nvSpPr>
        <p:spPr>
          <a:xfrm>
            <a:off x="248969" y="4443958"/>
            <a:ext cx="1043876"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8" name="7 Başlık"/>
          <p:cNvSpPr>
            <a:spLocks noGrp="1"/>
          </p:cNvSpPr>
          <p:nvPr>
            <p:ph type="ctrTitle"/>
          </p:nvPr>
        </p:nvSpPr>
        <p:spPr/>
        <p:txBody>
          <a:bodyPr>
            <a:normAutofit fontScale="90000"/>
          </a:bodyPr>
          <a:lstStyle/>
          <a:p>
            <a:r>
              <a:rPr lang="tr-TR" b="1" dirty="0" smtClean="0">
                <a:solidFill>
                  <a:srgbClr val="C00000"/>
                </a:solidFill>
              </a:rPr>
              <a:t>SEKİZİNCİ BÖLÜM</a:t>
            </a:r>
            <a:r>
              <a:rPr lang="tr-TR" dirty="0">
                <a:solidFill>
                  <a:srgbClr val="C00000"/>
                </a:solidFill>
              </a:rPr>
              <a:t/>
            </a:r>
            <a:br>
              <a:rPr lang="tr-TR" dirty="0">
                <a:solidFill>
                  <a:srgbClr val="C00000"/>
                </a:solidFill>
              </a:rPr>
            </a:br>
            <a:r>
              <a:rPr lang="tr-TR" dirty="0">
                <a:solidFill>
                  <a:srgbClr val="C00000"/>
                </a:solidFill>
              </a:rPr>
              <a:t>Numaralandırma ve Kod Sistemi</a:t>
            </a:r>
          </a:p>
        </p:txBody>
      </p:sp>
    </p:spTree>
    <p:extLst>
      <p:ext uri="{BB962C8B-B14F-4D97-AF65-F5344CB8AC3E}">
        <p14:creationId xmlns:p14="http://schemas.microsoft.com/office/powerpoint/2010/main" val="22801956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t>Dayanıklı taşınırların numaralanması</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154984"/>
          </a:xfrm>
          <a:prstGeom prst="rect">
            <a:avLst/>
          </a:prstGeom>
        </p:spPr>
        <p:txBody>
          <a:bodyPr wrap="square">
            <a:spAutoFit/>
          </a:bodyPr>
          <a:lstStyle/>
          <a:p>
            <a:pPr algn="just"/>
            <a:r>
              <a:rPr lang="tr-TR" sz="2200" dirty="0">
                <a:latin typeface="Arial" pitchFamily="34" charset="0"/>
                <a:cs typeface="Arial" pitchFamily="34" charset="0"/>
              </a:rPr>
              <a:t>(1) Giriş kaydı yapılan dayanıklı taşınırlara, taşınır kayıt ve kontrol yetkilisi tarafından bir sicil numarası verilir. Bu numara yazma, kazıma, damga vurma veya etiket yapıştırma suretiyle taşınırın üzerinde kalıcı olacak şekilde belirtilir. Fiziki veya kullanım özellikleri nedeniyle numaralandırılması mümkün olmayan taşınırlara bu işlem uygulanmaz.</a:t>
            </a:r>
          </a:p>
          <a:p>
            <a:pPr algn="just"/>
            <a:r>
              <a:rPr lang="tr-TR" sz="2200" dirty="0">
                <a:latin typeface="Arial" pitchFamily="34" charset="0"/>
                <a:cs typeface="Arial" pitchFamily="34" charset="0"/>
              </a:rPr>
              <a:t>	</a:t>
            </a:r>
          </a:p>
          <a:p>
            <a:pPr algn="just"/>
            <a:r>
              <a:rPr lang="tr-TR" sz="2200" dirty="0" smtClean="0">
                <a:latin typeface="Arial" pitchFamily="34" charset="0"/>
                <a:cs typeface="Arial" pitchFamily="34" charset="0"/>
              </a:rPr>
              <a:t>(</a:t>
            </a:r>
            <a:r>
              <a:rPr lang="tr-TR" sz="2200" dirty="0">
                <a:latin typeface="Arial" pitchFamily="34" charset="0"/>
                <a:cs typeface="Arial" pitchFamily="34" charset="0"/>
              </a:rPr>
              <a:t>2) Sicil numarası üç grup rakamdan oluşur. Birinci grup rakam, taşınırın Dayanıklı Taşınırlar Defterinde ayrıntılı izlenmek üzere kaydedildiği taşınır kodundan; ikinci grup rakam, taşınırın giriş kaydedildiği yılın son iki rakamından; üçüncü grup rakam ise taşınıra verilen giriş sıra numarasından oluşur.</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36</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68454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t>Taşınır kodları ve detaylı hesap planı </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734294"/>
            <a:ext cx="8784976" cy="1785104"/>
          </a:xfrm>
          <a:prstGeom prst="rect">
            <a:avLst/>
          </a:prstGeom>
        </p:spPr>
        <p:txBody>
          <a:bodyPr wrap="square">
            <a:spAutoFit/>
          </a:bodyPr>
          <a:lstStyle/>
          <a:p>
            <a:pPr algn="just"/>
            <a:r>
              <a:rPr lang="tr-TR" sz="2200" dirty="0">
                <a:latin typeface="Arial" pitchFamily="34" charset="0"/>
                <a:cs typeface="Arial" pitchFamily="34" charset="0"/>
              </a:rPr>
              <a:t>(1) Taşınırın Bakanlıkça belirlenen düzey detay kodundan sonraki detay kodları, kamu idarelerince ölçü birimi esas alınarak belirlenir. </a:t>
            </a:r>
          </a:p>
          <a:p>
            <a:pPr algn="just"/>
            <a:r>
              <a:rPr lang="tr-TR" sz="2200" dirty="0">
                <a:latin typeface="Arial" pitchFamily="34" charset="0"/>
                <a:cs typeface="Arial" pitchFamily="34" charset="0"/>
              </a:rPr>
              <a:t>		</a:t>
            </a:r>
          </a:p>
          <a:p>
            <a:pPr algn="just"/>
            <a:r>
              <a:rPr lang="tr-TR" sz="2200" dirty="0" smtClean="0">
                <a:latin typeface="Arial" pitchFamily="34" charset="0"/>
                <a:cs typeface="Arial" pitchFamily="34" charset="0"/>
              </a:rPr>
              <a:t>(</a:t>
            </a:r>
            <a:r>
              <a:rPr lang="tr-TR" sz="2200" dirty="0">
                <a:latin typeface="Arial" pitchFamily="34" charset="0"/>
                <a:cs typeface="Arial" pitchFamily="34" charset="0"/>
              </a:rPr>
              <a:t>2) Kapsamdaki kamu idarelerinin muhasebe detaylı hesap planları, Yönetmelik ekindeki Taşınır Kod Listesine uygun olarak belirlenir.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37</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10956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77875"/>
          </a:xfrm>
          <a:prstGeom prst="rect">
            <a:avLst/>
          </a:prstGeom>
        </p:spPr>
        <p:txBody>
          <a:bodyPr wrap="square">
            <a:spAutoFit/>
          </a:bodyPr>
          <a:lstStyle/>
          <a:p>
            <a:pPr algn="just"/>
            <a:r>
              <a:rPr lang="tr-TR" sz="2200" dirty="0" smtClean="0">
                <a:latin typeface="Arial" pitchFamily="34" charset="0"/>
                <a:cs typeface="Arial" pitchFamily="34" charset="0"/>
              </a:rPr>
              <a:t>Aynı Yönetmeliğin </a:t>
            </a:r>
            <a:r>
              <a:rPr lang="tr-TR" sz="2200" b="1" dirty="0" smtClean="0">
                <a:latin typeface="Arial" pitchFamily="34" charset="0"/>
                <a:cs typeface="Arial" pitchFamily="34" charset="0"/>
              </a:rPr>
              <a:t>38 inci </a:t>
            </a:r>
            <a:r>
              <a:rPr lang="tr-TR" sz="2200" dirty="0" smtClean="0">
                <a:latin typeface="Arial" pitchFamily="34" charset="0"/>
                <a:cs typeface="Arial" pitchFamily="34" charset="0"/>
              </a:rPr>
              <a:t>maddesinin başlığı değişmiş üçüncü fıkrası yürürlükten kaldırılmıştır.</a:t>
            </a:r>
          </a:p>
          <a:p>
            <a:pPr algn="just"/>
            <a:endParaRPr lang="tr-TR" sz="2200" dirty="0" smtClean="0">
              <a:latin typeface="Arial" pitchFamily="34" charset="0"/>
              <a:cs typeface="Arial" pitchFamily="34" charset="0"/>
            </a:endParaRPr>
          </a:p>
          <a:p>
            <a:pPr algn="just"/>
            <a:r>
              <a:rPr lang="tr-TR" sz="2200" b="1" dirty="0" smtClean="0">
                <a:latin typeface="Arial" pitchFamily="34" charset="0"/>
                <a:cs typeface="Arial" pitchFamily="34" charset="0"/>
              </a:rPr>
              <a:t>Eskisi</a:t>
            </a:r>
          </a:p>
          <a:p>
            <a:pPr algn="just"/>
            <a:endParaRPr lang="tr-TR" sz="2200" b="1" dirty="0" smtClean="0">
              <a:latin typeface="Arial" pitchFamily="34" charset="0"/>
              <a:cs typeface="Arial" pitchFamily="34" charset="0"/>
            </a:endParaRPr>
          </a:p>
          <a:p>
            <a:pPr algn="just"/>
            <a:r>
              <a:rPr lang="tr-TR" sz="2200" dirty="0" smtClean="0">
                <a:latin typeface="Arial" pitchFamily="34" charset="0"/>
                <a:cs typeface="Arial" pitchFamily="34" charset="0"/>
              </a:rPr>
              <a:t>“Harcama birimi ve ambarların kodlanması ve </a:t>
            </a:r>
            <a:r>
              <a:rPr lang="tr-TR" sz="2200" dirty="0" err="1" smtClean="0">
                <a:latin typeface="Arial" pitchFamily="34" charset="0"/>
                <a:cs typeface="Arial" pitchFamily="34" charset="0"/>
              </a:rPr>
              <a:t>Sayıştaya</a:t>
            </a:r>
            <a:r>
              <a:rPr lang="tr-TR" sz="2200" dirty="0" smtClean="0">
                <a:latin typeface="Arial" pitchFamily="34" charset="0"/>
                <a:cs typeface="Arial" pitchFamily="34" charset="0"/>
              </a:rPr>
              <a:t> bildirilmesi”</a:t>
            </a:r>
          </a:p>
          <a:p>
            <a:pPr algn="just"/>
            <a:endParaRPr lang="tr-TR" sz="2200" b="1" dirty="0" smtClean="0">
              <a:latin typeface="Arial" pitchFamily="34" charset="0"/>
              <a:cs typeface="Arial" pitchFamily="34" charset="0"/>
            </a:endParaRPr>
          </a:p>
          <a:p>
            <a:pPr algn="just"/>
            <a:r>
              <a:rPr lang="tr-TR" sz="2200" b="1" dirty="0" smtClean="0">
                <a:latin typeface="Arial" pitchFamily="34" charset="0"/>
                <a:cs typeface="Arial" pitchFamily="34" charset="0"/>
              </a:rPr>
              <a:t>Yenisi</a:t>
            </a:r>
          </a:p>
          <a:p>
            <a:pPr algn="just"/>
            <a:endParaRPr lang="tr-TR" sz="2200" b="1" dirty="0" smtClean="0">
              <a:latin typeface="Arial" pitchFamily="34" charset="0"/>
              <a:cs typeface="Arial" pitchFamily="34" charset="0"/>
            </a:endParaRPr>
          </a:p>
          <a:p>
            <a:pPr algn="just"/>
            <a:r>
              <a:rPr lang="tr-TR" sz="2200" b="1" dirty="0" smtClean="0">
                <a:solidFill>
                  <a:srgbClr val="C00000"/>
                </a:solidFill>
                <a:latin typeface="Arial" pitchFamily="34" charset="0"/>
                <a:cs typeface="Arial" pitchFamily="34" charset="0"/>
              </a:rPr>
              <a:t>“Harcama birimi ve ambarların kodlanması” </a:t>
            </a: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093428"/>
          </a:xfrm>
          <a:prstGeom prst="rect">
            <a:avLst/>
          </a:prstGeom>
        </p:spPr>
        <p:txBody>
          <a:bodyPr wrap="square">
            <a:spAutoFit/>
          </a:bodyPr>
          <a:lstStyle/>
          <a:p>
            <a:pPr algn="just"/>
            <a:endParaRPr lang="tr-TR" sz="2200" dirty="0" smtClean="0">
              <a:latin typeface="Arial" pitchFamily="34" charset="0"/>
              <a:cs typeface="Arial" pitchFamily="34" charset="0"/>
            </a:endParaRPr>
          </a:p>
          <a:p>
            <a:pPr algn="just"/>
            <a:r>
              <a:rPr lang="tr-TR" sz="2200" b="1" dirty="0" smtClean="0">
                <a:latin typeface="Arial" pitchFamily="34" charset="0"/>
                <a:cs typeface="Arial" pitchFamily="34" charset="0"/>
              </a:rPr>
              <a:t>Yürürlükten kaldırılan fıkra</a:t>
            </a:r>
          </a:p>
          <a:p>
            <a:pPr algn="just"/>
            <a:endParaRPr lang="tr-TR" sz="2200" b="1" dirty="0" smtClean="0">
              <a:latin typeface="Arial" pitchFamily="34" charset="0"/>
              <a:cs typeface="Arial" pitchFamily="34" charset="0"/>
            </a:endParaRPr>
          </a:p>
          <a:p>
            <a:pPr algn="just"/>
            <a:r>
              <a:rPr lang="tr-TR" sz="2200" dirty="0" smtClean="0">
                <a:latin typeface="Arial" pitchFamily="34" charset="0"/>
                <a:cs typeface="Arial" pitchFamily="34" charset="0"/>
              </a:rPr>
              <a:t>“(3) Kamu idareleri, her malî yılbaşından önce, harcama birimlerini ve bunlara bağlı ambarların açık adreslerini ve bu ambarlardan sorumlu taşınır kayıt ve kontrol yetkililerinin ad, </a:t>
            </a:r>
            <a:r>
              <a:rPr lang="tr-TR" sz="2200" dirty="0" err="1" smtClean="0">
                <a:latin typeface="Arial" pitchFamily="34" charset="0"/>
                <a:cs typeface="Arial" pitchFamily="34" charset="0"/>
              </a:rPr>
              <a:t>soyad</a:t>
            </a:r>
            <a:r>
              <a:rPr lang="tr-TR" sz="2200" dirty="0" smtClean="0">
                <a:latin typeface="Arial" pitchFamily="34" charset="0"/>
                <a:cs typeface="Arial" pitchFamily="34" charset="0"/>
              </a:rPr>
              <a:t> ve unvanlarını gösteren listeleri </a:t>
            </a:r>
            <a:r>
              <a:rPr lang="tr-TR" sz="2200" dirty="0" err="1" smtClean="0">
                <a:latin typeface="Arial" pitchFamily="34" charset="0"/>
                <a:cs typeface="Arial" pitchFamily="34" charset="0"/>
              </a:rPr>
              <a:t>Sayıştaya</a:t>
            </a:r>
            <a:r>
              <a:rPr lang="tr-TR" sz="2200" dirty="0" smtClean="0">
                <a:latin typeface="Arial" pitchFamily="34" charset="0"/>
                <a:cs typeface="Arial" pitchFamily="34" charset="0"/>
              </a:rPr>
              <a:t> göndermekle yükümlüdür. Yıl içinde yapılan değişiklikler de, değişiklik tarihinden itibaren en geç bir ay içinde </a:t>
            </a:r>
            <a:r>
              <a:rPr lang="tr-TR" sz="2200" dirty="0" err="1" smtClean="0">
                <a:latin typeface="Arial" pitchFamily="34" charset="0"/>
                <a:cs typeface="Arial" pitchFamily="34" charset="0"/>
              </a:rPr>
              <a:t>Sayıştaya</a:t>
            </a:r>
            <a:r>
              <a:rPr lang="tr-TR" sz="2200" dirty="0" smtClean="0">
                <a:latin typeface="Arial" pitchFamily="34" charset="0"/>
                <a:cs typeface="Arial" pitchFamily="34" charset="0"/>
              </a:rPr>
              <a:t> bildirilir.”</a:t>
            </a:r>
          </a:p>
          <a:p>
            <a:pPr algn="just"/>
            <a:endParaRPr lang="tr-TR" sz="2200" dirty="0" smtClean="0">
              <a:latin typeface="Arial" pitchFamily="34" charset="0"/>
              <a:cs typeface="Arial" pitchFamily="34" charset="0"/>
            </a:endParaRPr>
          </a:p>
          <a:p>
            <a:pPr algn="just"/>
            <a:endParaRPr lang="tr-TR" sz="2200" dirty="0">
              <a:latin typeface="Arial" pitchFamily="34" charset="0"/>
              <a:cs typeface="Arial" pitchFamily="34" charset="0"/>
            </a:endParaRPr>
          </a:p>
          <a:p>
            <a:pPr algn="just"/>
            <a:r>
              <a:rPr lang="tr-TR" dirty="0" smtClean="0">
                <a:latin typeface="Arial" pitchFamily="34" charset="0"/>
                <a:cs typeface="Arial" pitchFamily="34" charset="0"/>
                <a:hlinkClick r:id="rId4" action="ppaction://hlinkfile"/>
              </a:rPr>
              <a:t>Eski hali</a:t>
            </a:r>
            <a:endParaRPr lang="tr-TR" dirty="0" smtClean="0">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38</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Yetki</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77875"/>
          </a:xfrm>
          <a:prstGeom prst="rect">
            <a:avLst/>
          </a:prstGeom>
        </p:spPr>
        <p:txBody>
          <a:bodyPr wrap="square">
            <a:spAutoFit/>
          </a:bodyPr>
          <a:lstStyle/>
          <a:p>
            <a:pPr algn="just"/>
            <a:r>
              <a:rPr lang="tr-TR" sz="2200" b="1" dirty="0" smtClean="0">
                <a:latin typeface="Arial" pitchFamily="34" charset="0"/>
                <a:cs typeface="Arial" pitchFamily="34" charset="0"/>
              </a:rPr>
              <a:t>Aynı Yönetmeliğin 39 uncu maddesinin birinci fıkrasının (ç), (d) ve (f) bentleri aşağıdaki şekilde değiştirilmiştir.</a:t>
            </a:r>
          </a:p>
          <a:p>
            <a:pPr algn="just"/>
            <a:endParaRPr lang="tr-TR" sz="2200" b="1" dirty="0" smtClean="0">
              <a:latin typeface="Arial" pitchFamily="34" charset="0"/>
              <a:cs typeface="Arial" pitchFamily="34" charset="0"/>
            </a:endParaRPr>
          </a:p>
          <a:p>
            <a:pPr algn="just"/>
            <a:r>
              <a:rPr lang="tr-TR" sz="2200" b="1" dirty="0" smtClean="0">
                <a:latin typeface="Arial" pitchFamily="34" charset="0"/>
                <a:cs typeface="Arial" pitchFamily="34" charset="0"/>
              </a:rPr>
              <a:t>Eskisi</a:t>
            </a:r>
          </a:p>
          <a:p>
            <a:pPr algn="just"/>
            <a:r>
              <a:rPr lang="tr-TR" sz="2200" dirty="0" smtClean="0">
                <a:latin typeface="Arial" pitchFamily="34" charset="0"/>
                <a:cs typeface="Arial" pitchFamily="34" charset="0"/>
              </a:rPr>
              <a:t>“ç) Taşınır kesin hesabının elektronik ortamda alınmasına ilişkin düzenlemeleri yapmaya,”</a:t>
            </a:r>
          </a:p>
          <a:p>
            <a:pPr algn="just"/>
            <a:endParaRPr lang="tr-TR" sz="2200" b="1" dirty="0" smtClean="0">
              <a:latin typeface="Arial" pitchFamily="34" charset="0"/>
              <a:cs typeface="Arial" pitchFamily="34" charset="0"/>
            </a:endParaRPr>
          </a:p>
          <a:p>
            <a:pPr algn="just"/>
            <a:r>
              <a:rPr lang="tr-TR" sz="2200" b="1" dirty="0" smtClean="0">
                <a:latin typeface="Arial" pitchFamily="34" charset="0"/>
                <a:cs typeface="Arial" pitchFamily="34" charset="0"/>
              </a:rPr>
              <a:t>Yenisi</a:t>
            </a:r>
          </a:p>
          <a:p>
            <a:pPr algn="just"/>
            <a:r>
              <a:rPr lang="tr-TR" sz="2200" dirty="0" smtClean="0">
                <a:solidFill>
                  <a:srgbClr val="C00000"/>
                </a:solidFill>
                <a:latin typeface="Arial" pitchFamily="34" charset="0"/>
                <a:cs typeface="Arial" pitchFamily="34" charset="0"/>
              </a:rPr>
              <a:t>“ç) Taşınır mal yönetim hesabının elektronik ortamda alınmasına ilişkin düzenlemeleri yapmaya,”</a:t>
            </a:r>
            <a:endParaRPr lang="tr-TR" sz="2200" b="1" dirty="0" smtClean="0">
              <a:solidFill>
                <a:srgbClr val="C00000"/>
              </a:solidFill>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39</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Yetki</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785652"/>
          </a:xfrm>
          <a:prstGeom prst="rect">
            <a:avLst/>
          </a:prstGeom>
        </p:spPr>
        <p:txBody>
          <a:bodyPr wrap="square">
            <a:spAutoFit/>
          </a:bodyPr>
          <a:lstStyle/>
          <a:p>
            <a:pPr algn="just"/>
            <a:r>
              <a:rPr lang="tr-TR" sz="2000" b="1" dirty="0" smtClean="0">
                <a:latin typeface="Arial" pitchFamily="34" charset="0"/>
                <a:cs typeface="Arial" pitchFamily="34" charset="0"/>
              </a:rPr>
              <a:t>Eskisi</a:t>
            </a:r>
          </a:p>
          <a:p>
            <a:pPr algn="just"/>
            <a:r>
              <a:rPr lang="tr-TR" sz="2000" dirty="0" smtClean="0">
                <a:latin typeface="Arial" pitchFamily="34" charset="0"/>
                <a:cs typeface="Arial" pitchFamily="34" charset="0"/>
              </a:rPr>
              <a:t>“d) Bakanlık birimlerinin taşınır kayıt ve işlemlerini say2000i sistemi üzerinden yaptırmaya, uygulama sonuçlarına göre diğer idarelerin taşınır işlemlerinin de say2000i sistemi üzerinden yürütülmesine ve buna ilişkin usul ve esaslar ile uygulama tarihini idareler itibarıyla belirlemeye,”</a:t>
            </a:r>
          </a:p>
          <a:p>
            <a:pPr algn="just"/>
            <a:endParaRPr lang="tr-TR" sz="2000" b="1" dirty="0" smtClean="0">
              <a:latin typeface="Arial" pitchFamily="34" charset="0"/>
              <a:cs typeface="Arial" pitchFamily="34" charset="0"/>
            </a:endParaRPr>
          </a:p>
          <a:p>
            <a:pPr algn="just"/>
            <a:r>
              <a:rPr lang="tr-TR" sz="2000" b="1" dirty="0" smtClean="0">
                <a:latin typeface="Arial" pitchFamily="34" charset="0"/>
                <a:cs typeface="Arial" pitchFamily="34" charset="0"/>
              </a:rPr>
              <a:t>Yenisi</a:t>
            </a:r>
          </a:p>
          <a:p>
            <a:pPr algn="just"/>
            <a:r>
              <a:rPr lang="tr-TR" sz="2000" dirty="0" smtClean="0">
                <a:solidFill>
                  <a:srgbClr val="C00000"/>
                </a:solidFill>
                <a:latin typeface="Arial" pitchFamily="34" charset="0"/>
                <a:cs typeface="Arial" pitchFamily="34" charset="0"/>
              </a:rPr>
              <a:t>“d) Merkezi yönetim kapsamındaki kamu idarelerinin taşınır kayıt ve işlemlerini Bakanlıkça uygulanan ve yönetilen merkezi bilişim ve yönetim sistemleri üzerinden yaptırmaya veya idarelerin yönettiği bilişim sistemleri üzerinden taşınır işlemlerine ilişkin bilgileri entegrasyon suretiyle almaya, bunlara ilişkin usul ve esasları belirlemeye,” </a:t>
            </a:r>
            <a:endParaRPr lang="tr-TR" sz="2200" b="1" dirty="0" smtClean="0">
              <a:solidFill>
                <a:srgbClr val="C00000"/>
              </a:solidFill>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39</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Yetki</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754874"/>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Eskisi</a:t>
            </a:r>
          </a:p>
          <a:p>
            <a:pPr algn="just"/>
            <a:r>
              <a:rPr lang="tr-TR" sz="2400" dirty="0" smtClean="0">
                <a:latin typeface="Arial" pitchFamily="34" charset="0"/>
                <a:cs typeface="Arial" pitchFamily="34" charset="0"/>
              </a:rPr>
              <a:t>“f) Harcama yetkililerinin onayı ile kayıtlardan çıkarılacak taşınırlar için tutar belirlemeye,”</a:t>
            </a:r>
          </a:p>
          <a:p>
            <a:pPr algn="just"/>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Yenisi</a:t>
            </a:r>
          </a:p>
          <a:p>
            <a:pPr algn="just"/>
            <a:r>
              <a:rPr lang="tr-TR" sz="2400" dirty="0" smtClean="0">
                <a:solidFill>
                  <a:srgbClr val="C00000"/>
                </a:solidFill>
                <a:latin typeface="Arial" pitchFamily="34" charset="0"/>
                <a:cs typeface="Arial" pitchFamily="34" charset="0"/>
              </a:rPr>
              <a:t>“f) Harcama yetkililerinin onayı ile harcama birimleri ve diğer kamu idarelerine devredilecek taşınırlar ile satışı yapılacaklar için tutar belirlemeye,”</a:t>
            </a:r>
          </a:p>
          <a:p>
            <a:pPr algn="just"/>
            <a:endParaRPr lang="tr-TR" sz="2200" b="1" dirty="0" smtClean="0">
              <a:solidFill>
                <a:srgbClr val="C00000"/>
              </a:solidFill>
              <a:latin typeface="Arial" pitchFamily="34" charset="0"/>
              <a:cs typeface="Arial" pitchFamily="34" charset="0"/>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39</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a:t>
            </a:r>
            <a:r>
              <a:rPr lang="tr-TR" sz="1600" b="1" u="sng" dirty="0" smtClean="0">
                <a:solidFill>
                  <a:schemeClr val="bg1"/>
                </a:solidFill>
                <a:latin typeface="Arial" pitchFamily="34" charset="0"/>
                <a:cs typeface="Arial" pitchFamily="34" charset="0"/>
              </a:rPr>
              <a:t>maddesi</a:t>
            </a:r>
            <a:r>
              <a:rPr lang="tr-TR" sz="1600" b="1" dirty="0" smtClean="0">
                <a:solidFill>
                  <a:schemeClr val="bg1"/>
                </a:solidFill>
                <a:latin typeface="Arial" pitchFamily="34" charset="0"/>
                <a:cs typeface="Arial" pitchFamily="34" charset="0"/>
              </a:rPr>
              <a:t> </a:t>
            </a:r>
            <a:r>
              <a:rPr lang="tr-TR" sz="1600" b="1" dirty="0">
                <a:solidFill>
                  <a:schemeClr val="bg1"/>
                </a:solidFill>
                <a:latin typeface="Arial" pitchFamily="34" charset="0"/>
                <a:cs typeface="Arial" pitchFamily="34" charset="0"/>
              </a:rPr>
              <a:t>değiştirilmiştir.</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477875"/>
          </a:xfrm>
          <a:prstGeom prst="rect">
            <a:avLst/>
          </a:prstGeom>
        </p:spPr>
        <p:txBody>
          <a:bodyPr wrap="square">
            <a:spAutoFit/>
          </a:bodyPr>
          <a:lstStyle/>
          <a:p>
            <a:pPr algn="just"/>
            <a:endParaRPr lang="tr-TR" sz="1600" dirty="0" smtClean="0">
              <a:solidFill>
                <a:srgbClr val="C00000"/>
              </a:solidFill>
              <a:latin typeface="Arial" pitchFamily="34" charset="0"/>
              <a:cs typeface="Arial" pitchFamily="34" charset="0"/>
            </a:endParaRPr>
          </a:p>
          <a:p>
            <a:pPr algn="just"/>
            <a:endParaRPr lang="tr-TR" sz="1600" dirty="0">
              <a:solidFill>
                <a:srgbClr val="C00000"/>
              </a:solidFill>
              <a:latin typeface="Arial" pitchFamily="34" charset="0"/>
              <a:cs typeface="Arial" pitchFamily="34" charset="0"/>
            </a:endParaRPr>
          </a:p>
          <a:p>
            <a:pPr algn="just"/>
            <a:r>
              <a:rPr lang="tr-TR" sz="3200" b="1" dirty="0">
                <a:latin typeface="Arial" pitchFamily="34" charset="0"/>
                <a:cs typeface="Arial" pitchFamily="34" charset="0"/>
              </a:rPr>
              <a:t>Mali hizmetler </a:t>
            </a:r>
            <a:r>
              <a:rPr lang="tr-TR" sz="3200" b="1" dirty="0">
                <a:solidFill>
                  <a:srgbClr val="FF0000"/>
                </a:solidFill>
                <a:latin typeface="Arial" pitchFamily="34" charset="0"/>
                <a:cs typeface="Arial" pitchFamily="34" charset="0"/>
              </a:rPr>
              <a:t>birimi</a:t>
            </a:r>
            <a:r>
              <a:rPr lang="tr-TR" sz="3200" b="1" dirty="0">
                <a:latin typeface="Arial" pitchFamily="34" charset="0"/>
                <a:cs typeface="Arial" pitchFamily="34" charset="0"/>
              </a:rPr>
              <a:t>: </a:t>
            </a:r>
            <a:endParaRPr lang="tr-TR" sz="3200" b="1" dirty="0" smtClean="0">
              <a:latin typeface="Arial" pitchFamily="34" charset="0"/>
              <a:cs typeface="Arial" pitchFamily="34" charset="0"/>
            </a:endParaRPr>
          </a:p>
          <a:p>
            <a:pPr algn="just"/>
            <a:endParaRPr lang="tr-TR" sz="3200" b="1" dirty="0" smtClean="0">
              <a:latin typeface="Arial" pitchFamily="34" charset="0"/>
              <a:cs typeface="Arial" pitchFamily="34" charset="0"/>
            </a:endParaRPr>
          </a:p>
          <a:p>
            <a:pPr algn="just"/>
            <a:r>
              <a:rPr lang="tr-TR" sz="2800" b="1" dirty="0" smtClean="0">
                <a:latin typeface="Arial" pitchFamily="34" charset="0"/>
                <a:cs typeface="Arial" pitchFamily="34" charset="0"/>
              </a:rPr>
              <a:t>Kanunun </a:t>
            </a:r>
            <a:r>
              <a:rPr lang="tr-TR" sz="2800" b="1" dirty="0">
                <a:latin typeface="Arial" pitchFamily="34" charset="0"/>
                <a:cs typeface="Arial" pitchFamily="34" charset="0"/>
              </a:rPr>
              <a:t>60 </a:t>
            </a:r>
            <a:r>
              <a:rPr lang="tr-TR" sz="2800" b="1" dirty="0" err="1">
                <a:latin typeface="Arial" pitchFamily="34" charset="0"/>
                <a:cs typeface="Arial" pitchFamily="34" charset="0"/>
              </a:rPr>
              <a:t>ıncı</a:t>
            </a:r>
            <a:r>
              <a:rPr lang="tr-TR" sz="2800" b="1" dirty="0">
                <a:latin typeface="Arial" pitchFamily="34" charset="0"/>
                <a:cs typeface="Arial" pitchFamily="34" charset="0"/>
              </a:rPr>
              <a:t> maddesinde sayılan görevleri </a:t>
            </a:r>
            <a:r>
              <a:rPr lang="tr-TR" sz="2800" b="1" dirty="0">
                <a:solidFill>
                  <a:srgbClr val="FF0000"/>
                </a:solidFill>
                <a:latin typeface="Arial" pitchFamily="34" charset="0"/>
                <a:cs typeface="Arial" pitchFamily="34" charset="0"/>
              </a:rPr>
              <a:t>yapan </a:t>
            </a:r>
            <a:r>
              <a:rPr lang="tr-TR" sz="2800" b="1" dirty="0" smtClean="0">
                <a:solidFill>
                  <a:srgbClr val="FF0000"/>
                </a:solidFill>
                <a:latin typeface="Arial" pitchFamily="34" charset="0"/>
                <a:cs typeface="Arial" pitchFamily="34" charset="0"/>
              </a:rPr>
              <a:t>birimi </a:t>
            </a:r>
            <a:r>
              <a:rPr lang="tr-TR" sz="2800" b="1" dirty="0" smtClean="0">
                <a:latin typeface="Arial" pitchFamily="34" charset="0"/>
                <a:cs typeface="Arial" pitchFamily="34" charset="0"/>
              </a:rPr>
              <a:t>ifade eder.</a:t>
            </a:r>
          </a:p>
          <a:p>
            <a:pPr algn="just"/>
            <a:endParaRPr lang="tr-TR" sz="2800" b="1" dirty="0">
              <a:latin typeface="Arial" pitchFamily="34" charset="0"/>
              <a:cs typeface="Arial" pitchFamily="34" charset="0"/>
            </a:endParaRPr>
          </a:p>
          <a:p>
            <a:pPr algn="just"/>
            <a:r>
              <a:rPr lang="tr-TR" sz="2400" b="1" i="1" dirty="0" smtClean="0">
                <a:solidFill>
                  <a:srgbClr val="FF0000"/>
                </a:solidFill>
                <a:latin typeface="Arial" pitchFamily="34" charset="0"/>
                <a:cs typeface="Arial" pitchFamily="34" charset="0"/>
              </a:rPr>
              <a:t>Mali hizmetler tanımı yerine getirilmiştir.</a:t>
            </a:r>
            <a:endParaRPr lang="tr-TR" sz="1200" b="1" i="1" dirty="0" smtClean="0">
              <a:solidFill>
                <a:srgbClr val="FF0000"/>
              </a:solidFill>
              <a:latin typeface="Arial" pitchFamily="34" charset="0"/>
              <a:cs typeface="Arial" pitchFamily="34" charset="0"/>
            </a:endParaRPr>
          </a:p>
          <a:p>
            <a:pPr lvl="0" algn="just">
              <a:lnSpc>
                <a:spcPct val="100000"/>
              </a:lnSpc>
            </a:pPr>
            <a:endParaRPr lang="tr-TR" sz="12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699542"/>
            <a:ext cx="1722584" cy="1096190"/>
          </a:xfrm>
          <a:prstGeom prst="rect">
            <a:avLst/>
          </a:prstGeom>
        </p:spPr>
      </p:pic>
    </p:spTree>
    <p:extLst>
      <p:ext uri="{BB962C8B-B14F-4D97-AF65-F5344CB8AC3E}">
        <p14:creationId xmlns:p14="http://schemas.microsoft.com/office/powerpoint/2010/main" val="23076502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Ek Madde</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754874"/>
          </a:xfrm>
          <a:prstGeom prst="rect">
            <a:avLst/>
          </a:prstGeom>
        </p:spPr>
        <p:txBody>
          <a:bodyPr wrap="square">
            <a:spAutoFit/>
          </a:bodyPr>
          <a:lstStyle/>
          <a:p>
            <a:pPr algn="just"/>
            <a:endParaRPr lang="tr-TR" sz="2400" b="1" dirty="0" smtClean="0">
              <a:latin typeface="Arial" pitchFamily="34" charset="0"/>
              <a:cs typeface="Arial" pitchFamily="34" charset="0"/>
            </a:endParaRPr>
          </a:p>
          <a:p>
            <a:pPr algn="just"/>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Atıflar</a:t>
            </a:r>
          </a:p>
          <a:p>
            <a:pPr algn="just"/>
            <a:endParaRPr lang="tr-TR" sz="2400" b="1" dirty="0" smtClean="0">
              <a:latin typeface="Arial" pitchFamily="34" charset="0"/>
              <a:cs typeface="Arial" pitchFamily="34" charset="0"/>
            </a:endParaRPr>
          </a:p>
          <a:p>
            <a:pPr algn="just"/>
            <a:r>
              <a:rPr lang="tr-TR" sz="2400" b="1" dirty="0" smtClean="0">
                <a:solidFill>
                  <a:srgbClr val="C00000"/>
                </a:solidFill>
                <a:latin typeface="Arial" pitchFamily="34" charset="0"/>
                <a:cs typeface="Arial" pitchFamily="34" charset="0"/>
              </a:rPr>
              <a:t>EK MADDE 2- (1) Diğer mevzuatta taşınır kayıt ve kontrol yetkilisine yapılan atıflar taşınır kayıt yetkilisine, taşınır kesin hesabına yapılan atıflar idare taşınır mal yönetimi hesabına yapılmış sayılır.</a:t>
            </a:r>
          </a:p>
          <a:p>
            <a:pPr algn="just"/>
            <a:r>
              <a:rPr lang="tr-TR" sz="2400" b="1" dirty="0" smtClean="0">
                <a:latin typeface="Arial" pitchFamily="34" charset="0"/>
                <a:cs typeface="Arial" pitchFamily="34" charset="0"/>
              </a:rPr>
              <a:t> </a:t>
            </a:r>
          </a:p>
          <a:p>
            <a:pPr algn="just"/>
            <a:endParaRPr lang="tr-TR" sz="2200" b="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7066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Yönetmelik Eki ve Belgeler</a:t>
            </a:r>
            <a:endParaRPr lang="tr-TR" sz="28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79796" y="1599639"/>
            <a:ext cx="8784976" cy="1908215"/>
          </a:xfrm>
          <a:prstGeom prst="rect">
            <a:avLst/>
          </a:prstGeom>
        </p:spPr>
        <p:txBody>
          <a:bodyPr wrap="square">
            <a:spAutoFit/>
          </a:bodyPr>
          <a:lstStyle/>
          <a:p>
            <a:pPr algn="ctr"/>
            <a:endParaRPr lang="tr-TR" sz="2400" b="1" dirty="0" smtClean="0">
              <a:latin typeface="Arial" pitchFamily="34" charset="0"/>
              <a:cs typeface="Arial" pitchFamily="34" charset="0"/>
            </a:endParaRPr>
          </a:p>
          <a:p>
            <a:pPr algn="ctr"/>
            <a:endParaRPr lang="tr-TR" sz="2400" b="1" dirty="0" smtClean="0">
              <a:latin typeface="Arial" pitchFamily="34" charset="0"/>
              <a:cs typeface="Arial" pitchFamily="34" charset="0"/>
            </a:endParaRPr>
          </a:p>
          <a:p>
            <a:pPr algn="ctr"/>
            <a:r>
              <a:rPr lang="tr-TR" sz="2400" b="1" dirty="0" smtClean="0">
                <a:latin typeface="Arial" pitchFamily="34" charset="0"/>
                <a:cs typeface="Arial" pitchFamily="34" charset="0"/>
                <a:hlinkClick r:id="rId4" action="ppaction://hlinkfile"/>
              </a:rPr>
              <a:t>Yönetmelik Eki ve Belgeler için </a:t>
            </a:r>
            <a:r>
              <a:rPr lang="tr-TR" sz="2400" b="1" i="1" dirty="0" smtClean="0">
                <a:latin typeface="Arial" pitchFamily="34" charset="0"/>
                <a:cs typeface="Arial" pitchFamily="34" charset="0"/>
                <a:hlinkClick r:id="rId4" action="ppaction://hlinkfile"/>
              </a:rPr>
              <a:t>tıklayınız…</a:t>
            </a:r>
            <a:endParaRPr lang="tr-TR" sz="2400" b="1" i="1" dirty="0" smtClean="0">
              <a:latin typeface="Arial" pitchFamily="34" charset="0"/>
              <a:cs typeface="Arial" pitchFamily="34" charset="0"/>
            </a:endParaRPr>
          </a:p>
          <a:p>
            <a:pPr algn="ctr"/>
            <a:r>
              <a:rPr lang="tr-TR" sz="2400" b="1" dirty="0" smtClean="0">
                <a:latin typeface="Arial" pitchFamily="34" charset="0"/>
                <a:cs typeface="Arial" pitchFamily="34" charset="0"/>
              </a:rPr>
              <a:t> </a:t>
            </a:r>
          </a:p>
          <a:p>
            <a:pPr algn="ctr"/>
            <a:endParaRPr lang="tr-TR" sz="2200" b="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877883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139702"/>
            <a:ext cx="9144000" cy="576064"/>
          </a:xfrm>
          <a:solidFill>
            <a:srgbClr val="C00000"/>
          </a:solidFill>
          <a:ln>
            <a:noFill/>
          </a:ln>
        </p:spPr>
        <p:txBody>
          <a:bodyPr>
            <a:noAutofit/>
          </a:bodyPr>
          <a:lstStyle/>
          <a:p>
            <a:r>
              <a:rPr lang="tr-TR" sz="3200" b="1" dirty="0" smtClean="0">
                <a:solidFill>
                  <a:schemeClr val="bg1">
                    <a:lumMod val="95000"/>
                  </a:schemeClr>
                </a:solidFill>
                <a:latin typeface="Calibri" pitchFamily="34" charset="0"/>
                <a:cs typeface="Calibri" pitchFamily="34" charset="0"/>
              </a:rPr>
              <a:t>Teşekkür Ederiz.</a:t>
            </a:r>
            <a:endParaRPr lang="tr-TR" sz="3200" b="1" dirty="0">
              <a:solidFill>
                <a:schemeClr val="bg1">
                  <a:lumMod val="95000"/>
                </a:schemeClr>
              </a:solidFill>
              <a:latin typeface="Calibri" pitchFamily="34" charset="0"/>
              <a:cs typeface="Calibri" pitchFamily="34" charset="0"/>
            </a:endParaRPr>
          </a:p>
        </p:txBody>
      </p:sp>
      <p:sp>
        <p:nvSpPr>
          <p:cNvPr id="3" name="Dikdörtgen 2"/>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Tree>
    <p:extLst>
      <p:ext uri="{BB962C8B-B14F-4D97-AF65-F5344CB8AC3E}">
        <p14:creationId xmlns:p14="http://schemas.microsoft.com/office/powerpoint/2010/main" val="3482827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a:t>
            </a:r>
            <a:r>
              <a:rPr lang="tr-TR" sz="1600" b="1" u="sng" dirty="0" smtClean="0">
                <a:solidFill>
                  <a:schemeClr val="bg1"/>
                </a:solidFill>
                <a:latin typeface="Arial" pitchFamily="34" charset="0"/>
                <a:cs typeface="Arial" pitchFamily="34" charset="0"/>
              </a:rPr>
              <a:t>maddesi</a:t>
            </a:r>
            <a:r>
              <a:rPr lang="tr-TR" sz="1600" b="1" dirty="0" smtClean="0">
                <a:solidFill>
                  <a:schemeClr val="bg1"/>
                </a:solidFill>
                <a:latin typeface="Arial" pitchFamily="34" charset="0"/>
                <a:cs typeface="Arial" pitchFamily="34" charset="0"/>
              </a:rPr>
              <a:t> </a:t>
            </a:r>
            <a:r>
              <a:rPr lang="tr-TR" sz="1600" b="1" dirty="0">
                <a:solidFill>
                  <a:schemeClr val="bg1"/>
                </a:solidFill>
                <a:latin typeface="Arial" pitchFamily="34" charset="0"/>
                <a:cs typeface="Arial" pitchFamily="34" charset="0"/>
              </a:rPr>
              <a:t>değiştirilmiştir.</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2862322"/>
          </a:xfrm>
          <a:prstGeom prst="rect">
            <a:avLst/>
          </a:prstGeom>
        </p:spPr>
        <p:txBody>
          <a:bodyPr wrap="square">
            <a:spAutoFit/>
          </a:bodyPr>
          <a:lstStyle/>
          <a:p>
            <a:pPr algn="just"/>
            <a:endParaRPr lang="tr-TR" sz="1600" dirty="0" smtClean="0">
              <a:solidFill>
                <a:srgbClr val="C00000"/>
              </a:solidFill>
              <a:latin typeface="Arial" pitchFamily="34" charset="0"/>
              <a:cs typeface="Arial" pitchFamily="34" charset="0"/>
            </a:endParaRPr>
          </a:p>
          <a:p>
            <a:pPr algn="just"/>
            <a:endParaRPr lang="tr-TR" sz="1600" dirty="0">
              <a:solidFill>
                <a:srgbClr val="C00000"/>
              </a:solidFill>
              <a:latin typeface="Arial" pitchFamily="34" charset="0"/>
              <a:cs typeface="Arial" pitchFamily="34" charset="0"/>
            </a:endParaRPr>
          </a:p>
          <a:p>
            <a:pPr algn="just"/>
            <a:r>
              <a:rPr lang="tr-TR" sz="3200" b="1" dirty="0">
                <a:latin typeface="Arial" pitchFamily="34" charset="0"/>
                <a:cs typeface="Arial" pitchFamily="34" charset="0"/>
              </a:rPr>
              <a:t>Sanal ambar: </a:t>
            </a:r>
            <a:endParaRPr lang="tr-TR" sz="3200" b="1" dirty="0" smtClean="0">
              <a:latin typeface="Arial" pitchFamily="34" charset="0"/>
              <a:cs typeface="Arial" pitchFamily="34" charset="0"/>
            </a:endParaRPr>
          </a:p>
          <a:p>
            <a:pPr algn="just"/>
            <a:endParaRPr lang="tr-TR" sz="3200" b="1" dirty="0">
              <a:latin typeface="Arial" pitchFamily="34" charset="0"/>
              <a:cs typeface="Arial" pitchFamily="34" charset="0"/>
            </a:endParaRPr>
          </a:p>
          <a:p>
            <a:pPr algn="just"/>
            <a:r>
              <a:rPr lang="tr-TR" sz="2800" b="1" dirty="0" smtClean="0">
                <a:latin typeface="Arial" pitchFamily="34" charset="0"/>
                <a:cs typeface="Arial" pitchFamily="34" charset="0"/>
              </a:rPr>
              <a:t>Tesis </a:t>
            </a:r>
            <a:r>
              <a:rPr lang="tr-TR" sz="2800" b="1" dirty="0">
                <a:latin typeface="Arial" pitchFamily="34" charset="0"/>
                <a:cs typeface="Arial" pitchFamily="34" charset="0"/>
              </a:rPr>
              <a:t>kapsamındaki taşınırların yalnızca elektronik ortamda takip edilebilmesi amacıyla oluşturulan </a:t>
            </a:r>
            <a:r>
              <a:rPr lang="tr-TR" sz="2800" b="1" dirty="0" smtClean="0">
                <a:latin typeface="Arial" pitchFamily="34" charset="0"/>
                <a:cs typeface="Arial" pitchFamily="34" charset="0"/>
              </a:rPr>
              <a:t>ambarı ifade eder.</a:t>
            </a:r>
            <a:endParaRPr lang="tr-TR" sz="11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699542"/>
            <a:ext cx="1722584" cy="1096190"/>
          </a:xfrm>
          <a:prstGeom prst="rect">
            <a:avLst/>
          </a:prstGeom>
        </p:spPr>
      </p:pic>
    </p:spTree>
    <p:extLst>
      <p:ext uri="{BB962C8B-B14F-4D97-AF65-F5344CB8AC3E}">
        <p14:creationId xmlns:p14="http://schemas.microsoft.com/office/powerpoint/2010/main" val="35155117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400" b="1" dirty="0" smtClean="0">
                <a:solidFill>
                  <a:schemeClr val="bg1">
                    <a:lumMod val="95000"/>
                  </a:schemeClr>
                </a:solidFill>
                <a:latin typeface="Arial" pitchFamily="34" charset="0"/>
                <a:cs typeface="Arial" pitchFamily="34" charset="0"/>
              </a:rPr>
              <a:t>Yönetmelik ve Değişiklikleri</a:t>
            </a:r>
            <a:endParaRPr lang="tr-TR" sz="2400" b="1" dirty="0">
              <a:solidFill>
                <a:schemeClr val="bg1">
                  <a:lumMod val="95000"/>
                </a:schemeClr>
              </a:solidFill>
              <a:latin typeface="Arial" pitchFamily="34" charset="0"/>
              <a:cs typeface="Arial" pitchFamily="34" charset="0"/>
            </a:endParaRPr>
          </a:p>
        </p:txBody>
      </p:sp>
      <p:sp>
        <p:nvSpPr>
          <p:cNvPr id="3" name="Dikdörtgen 2"/>
          <p:cNvSpPr/>
          <p:nvPr/>
        </p:nvSpPr>
        <p:spPr>
          <a:xfrm>
            <a:off x="890608" y="771550"/>
            <a:ext cx="7632848" cy="3785652"/>
          </a:xfrm>
          <a:prstGeom prst="rect">
            <a:avLst/>
          </a:prstGeom>
        </p:spPr>
        <p:txBody>
          <a:bodyPr wrap="square">
            <a:spAutoFit/>
          </a:bodyPr>
          <a:lstStyle/>
          <a:p>
            <a:endParaRPr lang="tr-TR" sz="1600" dirty="0"/>
          </a:p>
          <a:p>
            <a:r>
              <a:rPr lang="tr-TR" sz="1600" b="1" dirty="0" smtClean="0">
                <a:latin typeface="Arial" pitchFamily="34" charset="0"/>
                <a:cs typeface="Arial" pitchFamily="34" charset="0"/>
                <a:hlinkClick r:id="rId4" action="ppaction://hlinkfile"/>
              </a:rPr>
              <a:t>Yönetmelik</a:t>
            </a:r>
            <a:r>
              <a:rPr lang="tr-TR" sz="1600" b="1" dirty="0" smtClean="0">
                <a:latin typeface="Arial" pitchFamily="34" charset="0"/>
                <a:cs typeface="Arial" pitchFamily="34" charset="0"/>
              </a:rPr>
              <a:t> </a:t>
            </a:r>
            <a:r>
              <a:rPr lang="tr-TR" sz="1600" dirty="0" smtClean="0">
                <a:latin typeface="Arial" pitchFamily="34" charset="0"/>
                <a:cs typeface="Arial" pitchFamily="34" charset="0"/>
              </a:rPr>
              <a:t>18 </a:t>
            </a:r>
            <a:r>
              <a:rPr lang="tr-TR" sz="1600" dirty="0">
                <a:latin typeface="Arial" pitchFamily="34" charset="0"/>
                <a:cs typeface="Arial" pitchFamily="34" charset="0"/>
              </a:rPr>
              <a:t>Ocak 2007 tarihli ve 26407 sayılı Resmî </a:t>
            </a:r>
            <a:r>
              <a:rPr lang="tr-TR" sz="1600" dirty="0" err="1">
                <a:latin typeface="Arial" pitchFamily="34" charset="0"/>
                <a:cs typeface="Arial" pitchFamily="34" charset="0"/>
              </a:rPr>
              <a:t>Gazete’de</a:t>
            </a:r>
            <a:r>
              <a:rPr lang="tr-TR" sz="1600" dirty="0">
                <a:latin typeface="Arial" pitchFamily="34" charset="0"/>
                <a:cs typeface="Arial" pitchFamily="34" charset="0"/>
              </a:rPr>
              <a:t> yayımlanmıştır</a:t>
            </a:r>
            <a:r>
              <a:rPr lang="tr-TR" sz="1600" dirty="0" smtClean="0">
                <a:latin typeface="Arial" pitchFamily="34" charset="0"/>
                <a:cs typeface="Arial" pitchFamily="34" charset="0"/>
              </a:rPr>
              <a:t>.</a:t>
            </a:r>
          </a:p>
          <a:p>
            <a:endParaRPr lang="tr-TR" sz="1600" dirty="0">
              <a:latin typeface="Arial" pitchFamily="34" charset="0"/>
              <a:cs typeface="Arial" pitchFamily="34" charset="0"/>
            </a:endParaRPr>
          </a:p>
          <a:p>
            <a:pPr marL="285750" indent="-285750">
              <a:buFont typeface="Wingdings" pitchFamily="2" charset="2"/>
              <a:buChar char="ü"/>
            </a:pPr>
            <a:r>
              <a:rPr lang="tr-TR" sz="1600" b="1" dirty="0" smtClean="0">
                <a:latin typeface="Arial" pitchFamily="34" charset="0"/>
                <a:cs typeface="Arial" pitchFamily="34" charset="0"/>
                <a:hlinkClick r:id="rId5" action="ppaction://hlinkfile"/>
              </a:rPr>
              <a:t>1.Değişiklik</a:t>
            </a:r>
            <a:r>
              <a:rPr lang="tr-TR" sz="1600" b="1" dirty="0">
                <a:latin typeface="Arial" pitchFamily="34" charset="0"/>
                <a:cs typeface="Arial" pitchFamily="34" charset="0"/>
              </a:rPr>
              <a:t>: </a:t>
            </a:r>
            <a:r>
              <a:rPr lang="tr-TR" sz="1600" dirty="0">
                <a:latin typeface="Arial" pitchFamily="34" charset="0"/>
                <a:cs typeface="Arial" pitchFamily="34" charset="0"/>
              </a:rPr>
              <a:t>19 Haziran 2010 tarihli ve 27616 sayılı </a:t>
            </a:r>
            <a:endParaRPr lang="tr-TR" sz="1600" dirty="0" smtClean="0">
              <a:latin typeface="Arial" pitchFamily="34" charset="0"/>
              <a:cs typeface="Arial" pitchFamily="34" charset="0"/>
            </a:endParaRPr>
          </a:p>
          <a:p>
            <a:r>
              <a:rPr lang="tr-TR" sz="1600" dirty="0" smtClean="0">
                <a:latin typeface="Arial" pitchFamily="34" charset="0"/>
                <a:cs typeface="Arial" pitchFamily="34" charset="0"/>
              </a:rPr>
              <a:t>      	           Resmî </a:t>
            </a:r>
            <a:r>
              <a:rPr lang="tr-TR" sz="1600" dirty="0">
                <a:latin typeface="Arial" pitchFamily="34" charset="0"/>
                <a:cs typeface="Arial" pitchFamily="34" charset="0"/>
              </a:rPr>
              <a:t>Gazete: 4/5/2010; 2010/504 sayılı </a:t>
            </a:r>
            <a:r>
              <a:rPr lang="tr-TR" sz="1600" dirty="0" smtClean="0">
                <a:latin typeface="Arial" pitchFamily="34" charset="0"/>
                <a:cs typeface="Arial" pitchFamily="34" charset="0"/>
              </a:rPr>
              <a:t>B.K.K.)</a:t>
            </a:r>
          </a:p>
          <a:p>
            <a:endParaRPr lang="tr-TR" sz="1600" dirty="0">
              <a:latin typeface="Arial" pitchFamily="34" charset="0"/>
              <a:cs typeface="Arial" pitchFamily="34" charset="0"/>
            </a:endParaRPr>
          </a:p>
          <a:p>
            <a:pPr marL="285750" indent="-285750">
              <a:buFont typeface="Wingdings" pitchFamily="2" charset="2"/>
              <a:buChar char="ü"/>
            </a:pPr>
            <a:r>
              <a:rPr lang="tr-TR" sz="1600" b="1" dirty="0" smtClean="0">
                <a:latin typeface="Arial" pitchFamily="34" charset="0"/>
                <a:cs typeface="Arial" pitchFamily="34" charset="0"/>
                <a:hlinkClick r:id="rId6" action="ppaction://hlinkfile"/>
              </a:rPr>
              <a:t>2.Değişiklik</a:t>
            </a:r>
            <a:r>
              <a:rPr lang="tr-TR" sz="1600" b="1" dirty="0">
                <a:latin typeface="Arial" pitchFamily="34" charset="0"/>
                <a:cs typeface="Arial" pitchFamily="34" charset="0"/>
              </a:rPr>
              <a:t>: </a:t>
            </a:r>
            <a:r>
              <a:rPr lang="tr-TR" sz="1600" dirty="0">
                <a:latin typeface="Arial" pitchFamily="34" charset="0"/>
                <a:cs typeface="Arial" pitchFamily="34" charset="0"/>
              </a:rPr>
              <a:t>22 Mart 2012 tarihli ve 28241 sayılı </a:t>
            </a:r>
            <a:endParaRPr lang="tr-TR" sz="1600" dirty="0" smtClean="0">
              <a:latin typeface="Arial" pitchFamily="34" charset="0"/>
              <a:cs typeface="Arial" pitchFamily="34" charset="0"/>
            </a:endParaRPr>
          </a:p>
          <a:p>
            <a:r>
              <a:rPr lang="tr-TR" sz="1600" dirty="0" smtClean="0">
                <a:latin typeface="Arial" pitchFamily="34" charset="0"/>
                <a:cs typeface="Arial" pitchFamily="34" charset="0"/>
              </a:rPr>
              <a:t>      </a:t>
            </a:r>
            <a:r>
              <a:rPr lang="tr-TR" sz="1600" dirty="0">
                <a:latin typeface="Arial" pitchFamily="34" charset="0"/>
                <a:cs typeface="Arial" pitchFamily="34" charset="0"/>
              </a:rPr>
              <a:t>	</a:t>
            </a:r>
            <a:r>
              <a:rPr lang="tr-TR" sz="1600" dirty="0" smtClean="0">
                <a:latin typeface="Arial" pitchFamily="34" charset="0"/>
                <a:cs typeface="Arial" pitchFamily="34" charset="0"/>
              </a:rPr>
              <a:t>           Resmî </a:t>
            </a:r>
            <a:r>
              <a:rPr lang="tr-TR" sz="1600" dirty="0">
                <a:latin typeface="Arial" pitchFamily="34" charset="0"/>
                <a:cs typeface="Arial" pitchFamily="34" charset="0"/>
              </a:rPr>
              <a:t>Gazete: 14/02/2012; 2012/2842 sayılı </a:t>
            </a:r>
            <a:r>
              <a:rPr lang="tr-TR" sz="1600" dirty="0" smtClean="0">
                <a:latin typeface="Arial" pitchFamily="34" charset="0"/>
                <a:cs typeface="Arial" pitchFamily="34" charset="0"/>
              </a:rPr>
              <a:t>B.K.K.)</a:t>
            </a:r>
          </a:p>
          <a:p>
            <a:endParaRPr lang="tr-TR" sz="1600" dirty="0">
              <a:latin typeface="Arial" pitchFamily="34" charset="0"/>
              <a:cs typeface="Arial" pitchFamily="34" charset="0"/>
            </a:endParaRPr>
          </a:p>
          <a:p>
            <a:pPr marL="285750" indent="-285750">
              <a:buFont typeface="Wingdings" pitchFamily="2" charset="2"/>
              <a:buChar char="ü"/>
            </a:pPr>
            <a:r>
              <a:rPr lang="tr-TR" sz="1600" b="1" dirty="0" smtClean="0">
                <a:latin typeface="Arial" pitchFamily="34" charset="0"/>
                <a:cs typeface="Arial" pitchFamily="34" charset="0"/>
                <a:hlinkClick r:id="rId7" action="ppaction://hlinkfile"/>
              </a:rPr>
              <a:t>3.Değişiklik</a:t>
            </a:r>
            <a:r>
              <a:rPr lang="tr-TR" sz="1600" b="1" dirty="0">
                <a:latin typeface="Arial" pitchFamily="34" charset="0"/>
                <a:cs typeface="Arial" pitchFamily="34" charset="0"/>
              </a:rPr>
              <a:t>: </a:t>
            </a:r>
            <a:r>
              <a:rPr lang="tr-TR" sz="1600" dirty="0">
                <a:latin typeface="Arial" pitchFamily="34" charset="0"/>
                <a:cs typeface="Arial" pitchFamily="34" charset="0"/>
              </a:rPr>
              <a:t>8 Kasım 2012 tarihli ve 28461 sayılı </a:t>
            </a:r>
            <a:endParaRPr lang="tr-TR" sz="1600" dirty="0" smtClean="0">
              <a:latin typeface="Arial" pitchFamily="34" charset="0"/>
              <a:cs typeface="Arial" pitchFamily="34" charset="0"/>
            </a:endParaRPr>
          </a:p>
          <a:p>
            <a:r>
              <a:rPr lang="tr-TR" sz="1600" dirty="0">
                <a:latin typeface="Arial" pitchFamily="34" charset="0"/>
                <a:cs typeface="Arial" pitchFamily="34" charset="0"/>
              </a:rPr>
              <a:t> </a:t>
            </a:r>
            <a:r>
              <a:rPr lang="tr-TR" sz="1600" dirty="0" smtClean="0">
                <a:latin typeface="Arial" pitchFamily="34" charset="0"/>
                <a:cs typeface="Arial" pitchFamily="34" charset="0"/>
              </a:rPr>
              <a:t>     	            Resmî </a:t>
            </a:r>
            <a:r>
              <a:rPr lang="tr-TR" sz="1600" dirty="0">
                <a:latin typeface="Arial" pitchFamily="34" charset="0"/>
                <a:cs typeface="Arial" pitchFamily="34" charset="0"/>
              </a:rPr>
              <a:t>Gazete: 8/10/2012; 2012/3832 sayılı BKK</a:t>
            </a:r>
            <a:r>
              <a:rPr lang="tr-TR" sz="1600" dirty="0" smtClean="0">
                <a:latin typeface="Arial" pitchFamily="34" charset="0"/>
                <a:cs typeface="Arial" pitchFamily="34" charset="0"/>
              </a:rPr>
              <a:t>.)</a:t>
            </a:r>
          </a:p>
          <a:p>
            <a:endParaRPr lang="tr-TR" sz="1600" dirty="0" smtClean="0">
              <a:latin typeface="Arial" pitchFamily="34" charset="0"/>
              <a:cs typeface="Arial" pitchFamily="34" charset="0"/>
            </a:endParaRPr>
          </a:p>
          <a:p>
            <a:pPr marL="285750" indent="-285750">
              <a:buFont typeface="Wingdings" pitchFamily="2" charset="2"/>
              <a:buChar char="ü"/>
            </a:pPr>
            <a:r>
              <a:rPr lang="tr-TR" sz="1600" b="1" dirty="0" smtClean="0">
                <a:latin typeface="Arial" pitchFamily="34" charset="0"/>
                <a:cs typeface="Arial" pitchFamily="34" charset="0"/>
                <a:hlinkClick r:id="rId8" action="ppaction://hlinkfile"/>
              </a:rPr>
              <a:t>4.Değişiklik</a:t>
            </a:r>
            <a:r>
              <a:rPr lang="tr-TR" sz="1600" b="1" dirty="0">
                <a:latin typeface="Arial" pitchFamily="34" charset="0"/>
                <a:cs typeface="Arial" pitchFamily="34" charset="0"/>
              </a:rPr>
              <a:t>: </a:t>
            </a:r>
            <a:r>
              <a:rPr lang="tr-TR" sz="1600" dirty="0" smtClean="0">
                <a:latin typeface="Arial" pitchFamily="34" charset="0"/>
                <a:cs typeface="Arial" pitchFamily="34" charset="0"/>
              </a:rPr>
              <a:t>22 Nisan 2016 </a:t>
            </a:r>
            <a:r>
              <a:rPr lang="tr-TR" sz="1600" dirty="0">
                <a:latin typeface="Arial" pitchFamily="34" charset="0"/>
                <a:cs typeface="Arial" pitchFamily="34" charset="0"/>
              </a:rPr>
              <a:t>tarihli ve </a:t>
            </a:r>
            <a:r>
              <a:rPr lang="tr-TR" sz="1600" dirty="0" smtClean="0">
                <a:latin typeface="Arial" pitchFamily="34" charset="0"/>
                <a:cs typeface="Arial" pitchFamily="34" charset="0"/>
              </a:rPr>
              <a:t>29692 </a:t>
            </a:r>
            <a:r>
              <a:rPr lang="tr-TR" sz="1600" dirty="0">
                <a:latin typeface="Arial" pitchFamily="34" charset="0"/>
                <a:cs typeface="Arial" pitchFamily="34" charset="0"/>
              </a:rPr>
              <a:t>sayılı </a:t>
            </a:r>
          </a:p>
          <a:p>
            <a:r>
              <a:rPr lang="tr-TR" sz="1600" dirty="0">
                <a:latin typeface="Arial" pitchFamily="34" charset="0"/>
                <a:cs typeface="Arial" pitchFamily="34" charset="0"/>
              </a:rPr>
              <a:t>      	            Resmî Gazete: </a:t>
            </a:r>
            <a:r>
              <a:rPr lang="tr-TR" sz="1600" dirty="0" smtClean="0">
                <a:latin typeface="Arial" pitchFamily="34" charset="0"/>
                <a:cs typeface="Arial" pitchFamily="34" charset="0"/>
              </a:rPr>
              <a:t>22/04/2016; 2016/8646 </a:t>
            </a:r>
            <a:r>
              <a:rPr lang="tr-TR" sz="1600" dirty="0">
                <a:latin typeface="Arial" pitchFamily="34" charset="0"/>
                <a:cs typeface="Arial" pitchFamily="34" charset="0"/>
              </a:rPr>
              <a:t>sayılı BKK.)</a:t>
            </a:r>
          </a:p>
          <a:p>
            <a:endParaRPr lang="tr-TR" sz="1600" dirty="0">
              <a:latin typeface="Arial" pitchFamily="34" charset="0"/>
              <a:cs typeface="Arial" pitchFamily="34" charset="0"/>
            </a:endParaRPr>
          </a:p>
        </p:txBody>
      </p:sp>
    </p:spTree>
    <p:extLst>
      <p:ext uri="{BB962C8B-B14F-4D97-AF65-F5344CB8AC3E}">
        <p14:creationId xmlns:p14="http://schemas.microsoft.com/office/powerpoint/2010/main" val="3181854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maddesi </a:t>
            </a:r>
            <a:r>
              <a:rPr lang="tr-TR" sz="1600" b="1" dirty="0" smtClean="0">
                <a:solidFill>
                  <a:schemeClr val="bg1"/>
                </a:solidFill>
                <a:latin typeface="Arial" pitchFamily="34" charset="0"/>
                <a:cs typeface="Arial" pitchFamily="34" charset="0"/>
              </a:rPr>
              <a:t>değiştirilmiştir</a:t>
            </a:r>
            <a:r>
              <a:rPr lang="tr-TR" sz="1600" b="1" dirty="0">
                <a:solidFill>
                  <a:schemeClr val="bg1"/>
                </a:solidFill>
                <a:latin typeface="Arial" pitchFamily="34" charset="0"/>
                <a:cs typeface="Arial" pitchFamily="34" charset="0"/>
              </a:rPr>
              <a:t>.</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908762"/>
          </a:xfrm>
          <a:prstGeom prst="rect">
            <a:avLst/>
          </a:prstGeom>
        </p:spPr>
        <p:txBody>
          <a:bodyPr wrap="square">
            <a:spAutoFit/>
          </a:bodyPr>
          <a:lstStyle/>
          <a:p>
            <a:pPr algn="just"/>
            <a:r>
              <a:rPr lang="tr-TR" sz="3200" b="1" dirty="0">
                <a:latin typeface="Arial" pitchFamily="34" charset="0"/>
                <a:cs typeface="Arial" pitchFamily="34" charset="0"/>
              </a:rPr>
              <a:t>Tesis: </a:t>
            </a:r>
            <a:endParaRPr lang="tr-TR" sz="3200" b="1" dirty="0" smtClean="0">
              <a:latin typeface="Arial" pitchFamily="34" charset="0"/>
              <a:cs typeface="Arial" pitchFamily="34" charset="0"/>
            </a:endParaRPr>
          </a:p>
          <a:p>
            <a:pPr algn="just"/>
            <a:r>
              <a:rPr lang="tr-TR" sz="2400" b="1" dirty="0" smtClean="0">
                <a:latin typeface="Arial" pitchFamily="34" charset="0"/>
                <a:cs typeface="Arial" pitchFamily="34" charset="0"/>
              </a:rPr>
              <a:t>Bir </a:t>
            </a:r>
            <a:r>
              <a:rPr lang="tr-TR" sz="2400" b="1" dirty="0">
                <a:latin typeface="Arial" pitchFamily="34" charset="0"/>
                <a:cs typeface="Arial" pitchFamily="34" charset="0"/>
              </a:rPr>
              <a:t>makine veya cihazın ürettiği enerjiyi, sesi, görüntüyü ve benzerini ileten, dağıtan veya bir makine veya cihazın gördüğü işi uzağa taşıyan ya da uzaktaki verileri toplayan, kaydeden makine veya cihazlar arasındaki düzeni sağlayan, birbiriyle entegre makine ve cihazlardan oluşan, gerektiğinde başka yere taşınabilen ve kullanılamaz hale gelene kadar sanal ambar kayıtlarında takip edilen, çeşitleri ile kod numaraları Taşınır Kod Listesinin (B) bölümü 253 hesap detayında yer alan </a:t>
            </a:r>
            <a:r>
              <a:rPr lang="tr-TR" sz="2400" b="1" dirty="0" smtClean="0">
                <a:latin typeface="Arial" pitchFamily="34" charset="0"/>
                <a:cs typeface="Arial" pitchFamily="34" charset="0"/>
              </a:rPr>
              <a:t>sistemleri ifade eder.</a:t>
            </a:r>
            <a:endParaRPr lang="tr-TR" sz="6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585802"/>
            <a:ext cx="1383118" cy="880166"/>
          </a:xfrm>
          <a:prstGeom prst="rect">
            <a:avLst/>
          </a:prstGeom>
        </p:spPr>
      </p:pic>
    </p:spTree>
    <p:extLst>
      <p:ext uri="{BB962C8B-B14F-4D97-AF65-F5344CB8AC3E}">
        <p14:creationId xmlns:p14="http://schemas.microsoft.com/office/powerpoint/2010/main" val="1312730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5" name="Başlık 4"/>
          <p:cNvSpPr>
            <a:spLocks noGrp="1"/>
          </p:cNvSpPr>
          <p:nvPr>
            <p:ph type="ctrTitle"/>
          </p:nvPr>
        </p:nvSpPr>
        <p:spPr>
          <a:xfrm>
            <a:off x="1115616" y="267494"/>
            <a:ext cx="6836296" cy="792087"/>
          </a:xfrm>
        </p:spPr>
        <p:txBody>
          <a:bodyPr>
            <a:normAutofit fontScale="90000"/>
          </a:bodyPr>
          <a:lstStyle/>
          <a:p>
            <a:r>
              <a:rPr lang="tr-TR" sz="4800" b="1" dirty="0" smtClean="0">
                <a:solidFill>
                  <a:srgbClr val="800000"/>
                </a:solidFill>
                <a:latin typeface="Arial" pitchFamily="34" charset="0"/>
                <a:cs typeface="Arial" pitchFamily="34" charset="0"/>
              </a:rPr>
              <a:t>Tesis nedir?</a:t>
            </a:r>
            <a:endParaRPr lang="tr-TR" sz="4800" b="1" dirty="0">
              <a:solidFill>
                <a:srgbClr val="800000"/>
              </a:solidFill>
              <a:latin typeface="Arial" pitchFamily="34" charset="0"/>
              <a:cs typeface="Arial" pitchFamily="34" charset="0"/>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03" y="1059582"/>
            <a:ext cx="2808312" cy="175236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026081"/>
            <a:ext cx="2297832" cy="1551037"/>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7586" y="929222"/>
            <a:ext cx="2340067" cy="731271"/>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2176" y="3331782"/>
            <a:ext cx="3309553" cy="1183100"/>
          </a:xfrm>
          <a:prstGeom prst="rect">
            <a:avLst/>
          </a:prstGeom>
        </p:spPr>
      </p:pic>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5114" y="1823223"/>
            <a:ext cx="1474238" cy="1474238"/>
          </a:xfrm>
          <a:prstGeom prst="rect">
            <a:avLst/>
          </a:prstGeom>
        </p:spPr>
      </p:pic>
      <p:pic>
        <p:nvPicPr>
          <p:cNvPr id="1026" name="Picture 2" descr="C:\Users\aaydin7\Desktop\tesis\baz istasyonlar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1880" y="915002"/>
            <a:ext cx="2713038" cy="20415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aydin7\Desktop\tesis\bina trafoları.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8" y="3026081"/>
            <a:ext cx="2119474" cy="158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018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p:cTn id="55" dur="1000" fill="hold"/>
                                        <p:tgtEl>
                                          <p:spTgt spid="1027"/>
                                        </p:tgtEl>
                                        <p:attrNameLst>
                                          <p:attrName>ppt_w</p:attrName>
                                        </p:attrNameLst>
                                      </p:cBhvr>
                                      <p:tavLst>
                                        <p:tav tm="0">
                                          <p:val>
                                            <p:fltVal val="0"/>
                                          </p:val>
                                        </p:tav>
                                        <p:tav tm="100000">
                                          <p:val>
                                            <p:strVal val="#ppt_w"/>
                                          </p:val>
                                        </p:tav>
                                      </p:tavLst>
                                    </p:anim>
                                    <p:anim calcmode="lin" valueType="num">
                                      <p:cBhvr>
                                        <p:cTn id="56" dur="1000" fill="hold"/>
                                        <p:tgtEl>
                                          <p:spTgt spid="1027"/>
                                        </p:tgtEl>
                                        <p:attrNameLst>
                                          <p:attrName>ppt_h</p:attrName>
                                        </p:attrNameLst>
                                      </p:cBhvr>
                                      <p:tavLst>
                                        <p:tav tm="0">
                                          <p:val>
                                            <p:fltVal val="0"/>
                                          </p:val>
                                        </p:tav>
                                        <p:tav tm="100000">
                                          <p:val>
                                            <p:strVal val="#ppt_h"/>
                                          </p:val>
                                        </p:tav>
                                      </p:tavLst>
                                    </p:anim>
                                    <p:anim calcmode="lin" valueType="num">
                                      <p:cBhvr>
                                        <p:cTn id="57" dur="1000" fill="hold"/>
                                        <p:tgtEl>
                                          <p:spTgt spid="1027"/>
                                        </p:tgtEl>
                                        <p:attrNameLst>
                                          <p:attrName>style.rotation</p:attrName>
                                        </p:attrNameLst>
                                      </p:cBhvr>
                                      <p:tavLst>
                                        <p:tav tm="0">
                                          <p:val>
                                            <p:fltVal val="90"/>
                                          </p:val>
                                        </p:tav>
                                        <p:tav tm="100000">
                                          <p:val>
                                            <p:fltVal val="0"/>
                                          </p:val>
                                        </p:tav>
                                      </p:tavLst>
                                    </p:anim>
                                    <p:animEffect transition="in" filter="fade">
                                      <p:cBhvr>
                                        <p:cTn id="58" dur="1000"/>
                                        <p:tgtEl>
                                          <p:spTgt spid="102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p:cTn id="63" dur="1000" fill="hold"/>
                                        <p:tgtEl>
                                          <p:spTgt spid="1026"/>
                                        </p:tgtEl>
                                        <p:attrNameLst>
                                          <p:attrName>ppt_w</p:attrName>
                                        </p:attrNameLst>
                                      </p:cBhvr>
                                      <p:tavLst>
                                        <p:tav tm="0">
                                          <p:val>
                                            <p:fltVal val="0"/>
                                          </p:val>
                                        </p:tav>
                                        <p:tav tm="100000">
                                          <p:val>
                                            <p:strVal val="#ppt_w"/>
                                          </p:val>
                                        </p:tav>
                                      </p:tavLst>
                                    </p:anim>
                                    <p:anim calcmode="lin" valueType="num">
                                      <p:cBhvr>
                                        <p:cTn id="64" dur="1000" fill="hold"/>
                                        <p:tgtEl>
                                          <p:spTgt spid="1026"/>
                                        </p:tgtEl>
                                        <p:attrNameLst>
                                          <p:attrName>ppt_h</p:attrName>
                                        </p:attrNameLst>
                                      </p:cBhvr>
                                      <p:tavLst>
                                        <p:tav tm="0">
                                          <p:val>
                                            <p:fltVal val="0"/>
                                          </p:val>
                                        </p:tav>
                                        <p:tav tm="100000">
                                          <p:val>
                                            <p:strVal val="#ppt_h"/>
                                          </p:val>
                                        </p:tav>
                                      </p:tavLst>
                                    </p:anim>
                                    <p:anim calcmode="lin" valueType="num">
                                      <p:cBhvr>
                                        <p:cTn id="65" dur="1000" fill="hold"/>
                                        <p:tgtEl>
                                          <p:spTgt spid="1026"/>
                                        </p:tgtEl>
                                        <p:attrNameLst>
                                          <p:attrName>style.rotation</p:attrName>
                                        </p:attrNameLst>
                                      </p:cBhvr>
                                      <p:tavLst>
                                        <p:tav tm="0">
                                          <p:val>
                                            <p:fltVal val="90"/>
                                          </p:val>
                                        </p:tav>
                                        <p:tav tm="100000">
                                          <p:val>
                                            <p:fltVal val="0"/>
                                          </p:val>
                                        </p:tav>
                                      </p:tavLst>
                                    </p:anim>
                                    <p:animEffect transition="in" filter="fade">
                                      <p:cBhvr>
                                        <p:cTn id="6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79208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t>MUHASEBAT </a:t>
            </a:r>
            <a:r>
              <a:rPr lang="tr-TR" sz="1600" b="1" dirty="0"/>
              <a:t>GENEL MÜDÜRLÜĞÜ GENEL TEBLİĞİ</a:t>
            </a:r>
            <a:r>
              <a:rPr lang="tr-TR" sz="1600" dirty="0"/>
              <a:t/>
            </a:r>
            <a:br>
              <a:rPr lang="tr-TR" sz="1600" dirty="0"/>
            </a:br>
            <a:r>
              <a:rPr lang="tr-TR" sz="1600" b="1" dirty="0"/>
              <a:t>(SIRA NO: 39)</a:t>
            </a:r>
            <a:r>
              <a:rPr lang="tr-TR" sz="1600" dirty="0"/>
              <a:t/>
            </a:r>
            <a:br>
              <a:rPr lang="tr-TR" sz="1600" dirty="0"/>
            </a:br>
            <a:r>
              <a:rPr lang="tr-TR" sz="1600" b="1" dirty="0"/>
              <a:t>TAŞINIR MAL KAPSAMINDAKİ TESİSLER VE DETAY KODLARI</a:t>
            </a:r>
            <a:endParaRPr lang="tr-TR" sz="16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4201150"/>
          </a:xfrm>
          <a:prstGeom prst="rect">
            <a:avLst/>
          </a:prstGeom>
        </p:spPr>
        <p:txBody>
          <a:bodyPr wrap="square">
            <a:spAutoFit/>
          </a:bodyPr>
          <a:lstStyle/>
          <a:p>
            <a:r>
              <a:rPr lang="tr-TR" sz="3200" b="1" dirty="0" smtClean="0"/>
              <a:t>Taşınır </a:t>
            </a:r>
            <a:r>
              <a:rPr lang="tr-TR" sz="3200" b="1" dirty="0"/>
              <a:t>mal kapsamındaki </a:t>
            </a:r>
            <a:r>
              <a:rPr lang="tr-TR" sz="3200" b="1" dirty="0" smtClean="0"/>
              <a:t>tesisler</a:t>
            </a:r>
          </a:p>
          <a:p>
            <a:endParaRPr lang="tr-TR" sz="3200" dirty="0"/>
          </a:p>
          <a:p>
            <a:pPr algn="just"/>
            <a:r>
              <a:rPr lang="tr-TR" sz="2400" dirty="0" smtClean="0"/>
              <a:t>(1) Genel </a:t>
            </a:r>
            <a:r>
              <a:rPr lang="tr-TR" sz="2400" dirty="0"/>
              <a:t>yönetim kapsamındaki kamu idarelerinin kullanımında bulunan veya edinilecek olan; bir makine veya cihazın ürettiği enerjiyi, sesi, görüntüyü vb. ileten, dağıtan veya uzaktaki verileri toplayıp kaydeden makine veya cihazlar arasındaki düzeni sağlayan, birbiriyle entegre makine ve cihazlardan oluşan, gerektiğinde başka yere taşınabilen sistemler taşınır mal kapsamında tesis olarak kabul edilecektir</a:t>
            </a:r>
            <a:r>
              <a:rPr lang="tr-TR" sz="2400" dirty="0" smtClean="0"/>
              <a:t>.</a:t>
            </a:r>
          </a:p>
          <a:p>
            <a:pPr algn="just"/>
            <a:r>
              <a:rPr lang="tr-TR" sz="2400" dirty="0" smtClean="0">
                <a:hlinkClick r:id="rId4" action="ppaction://hlinkfile"/>
              </a:rPr>
              <a:t>Tebliğ</a:t>
            </a:r>
            <a:endParaRPr lang="tr-TR" sz="2400" dirty="0"/>
          </a:p>
          <a:p>
            <a:pPr algn="just"/>
            <a:endParaRPr lang="tr-TR" sz="1100" b="1" i="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2750459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79208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t>MUHASEBAT </a:t>
            </a:r>
            <a:r>
              <a:rPr lang="tr-TR" sz="1600" b="1" dirty="0"/>
              <a:t>GENEL MÜDÜRLÜĞÜ GENEL TEBLİĞİ</a:t>
            </a:r>
            <a:r>
              <a:rPr lang="tr-TR" sz="1600" dirty="0"/>
              <a:t/>
            </a:r>
            <a:br>
              <a:rPr lang="tr-TR" sz="1600" dirty="0"/>
            </a:br>
            <a:r>
              <a:rPr lang="tr-TR" sz="1600" b="1" dirty="0"/>
              <a:t>(SIRA NO: 39)</a:t>
            </a:r>
            <a:r>
              <a:rPr lang="tr-TR" sz="1600" dirty="0"/>
              <a:t/>
            </a:r>
            <a:br>
              <a:rPr lang="tr-TR" sz="1600" dirty="0"/>
            </a:br>
            <a:r>
              <a:rPr lang="tr-TR" sz="1600" b="1" dirty="0"/>
              <a:t>TAŞINIR MAL KAPSAMINDAKİ TESİSLER VE DETAY KODLARI</a:t>
            </a:r>
            <a:endParaRPr lang="tr-TR" sz="16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708708"/>
          </a:xfrm>
          <a:prstGeom prst="rect">
            <a:avLst/>
          </a:prstGeom>
        </p:spPr>
        <p:txBody>
          <a:bodyPr wrap="square">
            <a:spAutoFit/>
          </a:bodyPr>
          <a:lstStyle/>
          <a:p>
            <a:r>
              <a:rPr lang="tr-TR" sz="3200" b="1" dirty="0" smtClean="0"/>
              <a:t>Taşınır </a:t>
            </a:r>
            <a:r>
              <a:rPr lang="tr-TR" sz="3200" b="1" dirty="0"/>
              <a:t>mal kapsamındaki </a:t>
            </a:r>
            <a:r>
              <a:rPr lang="tr-TR" sz="3200" b="1" dirty="0" smtClean="0"/>
              <a:t>tesisler</a:t>
            </a:r>
          </a:p>
          <a:p>
            <a:endParaRPr lang="tr-TR" sz="3200" dirty="0"/>
          </a:p>
          <a:p>
            <a:pPr algn="just"/>
            <a:r>
              <a:rPr lang="tr-TR" sz="2000" dirty="0"/>
              <a:t>(2) Yukarıdaki tanıma uymakla birlikte binanın bütünleyici unsurlarından olan asansör, yürüyen bant ve merdivenler, merkezi ısıtma, havalandırma ve yangın söndürme sistemleri ile elektrik, gaz ve su dağıtım tesisat ve şebekeleri </a:t>
            </a:r>
            <a:r>
              <a:rPr lang="tr-TR" sz="2000" b="1" dirty="0"/>
              <a:t>“taşınır mal kapsamında tesis” olarak kabul edilmez.</a:t>
            </a:r>
            <a:r>
              <a:rPr lang="tr-TR" sz="2000" dirty="0"/>
              <a:t> Ayrıca, tapuda kayıtlı olsun veya olmasın; 13/9/2006 tarihli ve 2006/10970 sayılı Bakanlar Kurulu Kararı ile yürürlüğe konulan </a:t>
            </a:r>
            <a:r>
              <a:rPr lang="tr-TR" sz="2000" b="1" dirty="0"/>
              <a:t>“Kamu İdarelerine Ait Taşınmazların Kaydına İlişkin Yönetmelik” </a:t>
            </a:r>
            <a:r>
              <a:rPr lang="tr-TR" sz="2000" dirty="0"/>
              <a:t>eki cetvellerde taşınmaz olarak listelenen üretim tesisleri ve imalathaneler </a:t>
            </a:r>
            <a:r>
              <a:rPr lang="tr-TR" sz="2000" u="sng" dirty="0"/>
              <a:t>bu Tebliğ kapsamında değildir.</a:t>
            </a:r>
          </a:p>
          <a:p>
            <a:pPr algn="just"/>
            <a:endParaRPr lang="tr-TR" sz="1100" b="1" i="1" dirty="0">
              <a:solidFill>
                <a:srgbClr val="C00000"/>
              </a:solidFill>
              <a:latin typeface="Arial" pitchFamily="34" charset="0"/>
              <a:cs typeface="Arial" pitchFamily="34" charset="0"/>
            </a:endParaRPr>
          </a:p>
        </p:txBody>
      </p:sp>
      <p:sp>
        <p:nvSpPr>
          <p:cNvPr id="4" name="Dikdörtgen 3"/>
          <p:cNvSpPr/>
          <p:nvPr/>
        </p:nvSpPr>
        <p:spPr>
          <a:xfrm>
            <a:off x="323528" y="4549927"/>
            <a:ext cx="728405" cy="369332"/>
          </a:xfrm>
          <a:prstGeom prst="rect">
            <a:avLst/>
          </a:prstGeom>
        </p:spPr>
        <p:txBody>
          <a:bodyPr wrap="none">
            <a:spAutoFit/>
          </a:bodyPr>
          <a:lstStyle/>
          <a:p>
            <a:pPr algn="just"/>
            <a:r>
              <a:rPr lang="tr-TR" dirty="0">
                <a:hlinkClick r:id="rId4" action="ppaction://hlinkfile"/>
              </a:rPr>
              <a:t>Tebliğ</a:t>
            </a:r>
            <a:endParaRPr lang="tr-TR" dirty="0"/>
          </a:p>
        </p:txBody>
      </p:sp>
    </p:spTree>
    <p:extLst>
      <p:ext uri="{BB962C8B-B14F-4D97-AF65-F5344CB8AC3E}">
        <p14:creationId xmlns:p14="http://schemas.microsoft.com/office/powerpoint/2010/main" val="753691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79208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t>MUHASEBAT </a:t>
            </a:r>
            <a:r>
              <a:rPr lang="tr-TR" sz="1600" b="1" dirty="0"/>
              <a:t>GENEL MÜDÜRLÜĞÜ GENEL TEBLİĞİ</a:t>
            </a:r>
            <a:r>
              <a:rPr lang="tr-TR" sz="1600" dirty="0"/>
              <a:t/>
            </a:r>
            <a:br>
              <a:rPr lang="tr-TR" sz="1600" dirty="0"/>
            </a:br>
            <a:r>
              <a:rPr lang="tr-TR" sz="1600" b="1" dirty="0"/>
              <a:t>(SIRA NO: 39)</a:t>
            </a:r>
            <a:r>
              <a:rPr lang="tr-TR" sz="1600" dirty="0"/>
              <a:t/>
            </a:r>
            <a:br>
              <a:rPr lang="tr-TR" sz="1600" dirty="0"/>
            </a:br>
            <a:r>
              <a:rPr lang="tr-TR" sz="1600" b="1" dirty="0"/>
              <a:t>TAŞINIR MAL KAPSAMINDAKİ TESİSLER VE DETAY KODLARI</a:t>
            </a:r>
            <a:endParaRPr lang="tr-TR" sz="16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2477601"/>
          </a:xfrm>
          <a:prstGeom prst="rect">
            <a:avLst/>
          </a:prstGeom>
        </p:spPr>
        <p:txBody>
          <a:bodyPr wrap="square">
            <a:spAutoFit/>
          </a:bodyPr>
          <a:lstStyle/>
          <a:p>
            <a:r>
              <a:rPr lang="tr-TR" sz="3200" b="1" dirty="0" smtClean="0"/>
              <a:t>Taşınır </a:t>
            </a:r>
            <a:r>
              <a:rPr lang="tr-TR" sz="3200" b="1" dirty="0"/>
              <a:t>mal kapsamındaki </a:t>
            </a:r>
            <a:r>
              <a:rPr lang="tr-TR" sz="3200" b="1" dirty="0" smtClean="0"/>
              <a:t>tesisler</a:t>
            </a:r>
          </a:p>
          <a:p>
            <a:pPr algn="just"/>
            <a:endParaRPr lang="tr-TR" sz="3200" dirty="0"/>
          </a:p>
          <a:p>
            <a:pPr algn="just"/>
            <a:r>
              <a:rPr lang="tr-TR" sz="2000" dirty="0"/>
              <a:t>(3) Taşınır mal kapsamındaki tesisler bu Tebliğle belirlenen taşınır detay kodlarına kaydedilir. </a:t>
            </a:r>
            <a:r>
              <a:rPr lang="tr-TR" sz="2000" dirty="0">
                <a:solidFill>
                  <a:srgbClr val="800000"/>
                </a:solidFill>
              </a:rPr>
              <a:t>Bunlar kişiler üzerine zimmetlenmez</a:t>
            </a:r>
            <a:r>
              <a:rPr lang="tr-TR" sz="2000" dirty="0"/>
              <a:t>, kullanılmaz hale gelene kadar idarelerin kullandıkları envanter kayıt sistemlerinde açılacak </a:t>
            </a:r>
            <a:r>
              <a:rPr lang="tr-TR" sz="2000" dirty="0">
                <a:solidFill>
                  <a:srgbClr val="800000"/>
                </a:solidFill>
              </a:rPr>
              <a:t>sanal ambar kayıtlarında takip edilir.</a:t>
            </a:r>
          </a:p>
          <a:p>
            <a:pPr algn="just"/>
            <a:endParaRPr lang="tr-TR" sz="1100" b="1" i="1" dirty="0">
              <a:solidFill>
                <a:srgbClr val="C00000"/>
              </a:solidFill>
              <a:latin typeface="Arial" pitchFamily="34" charset="0"/>
              <a:cs typeface="Arial" pitchFamily="34" charset="0"/>
            </a:endParaRPr>
          </a:p>
        </p:txBody>
      </p:sp>
      <p:sp>
        <p:nvSpPr>
          <p:cNvPr id="4" name="Dikdörtgen 3"/>
          <p:cNvSpPr/>
          <p:nvPr/>
        </p:nvSpPr>
        <p:spPr>
          <a:xfrm>
            <a:off x="266623" y="4519343"/>
            <a:ext cx="728405" cy="369332"/>
          </a:xfrm>
          <a:prstGeom prst="rect">
            <a:avLst/>
          </a:prstGeom>
        </p:spPr>
        <p:txBody>
          <a:bodyPr wrap="none">
            <a:spAutoFit/>
          </a:bodyPr>
          <a:lstStyle/>
          <a:p>
            <a:pPr algn="just"/>
            <a:r>
              <a:rPr lang="tr-TR" dirty="0">
                <a:hlinkClick r:id="rId4" action="ppaction://hlinkfile"/>
              </a:rPr>
              <a:t>Tebliğ</a:t>
            </a:r>
            <a:endParaRPr lang="tr-TR" dirty="0"/>
          </a:p>
        </p:txBody>
      </p:sp>
    </p:spTree>
    <p:extLst>
      <p:ext uri="{BB962C8B-B14F-4D97-AF65-F5344CB8AC3E}">
        <p14:creationId xmlns:p14="http://schemas.microsoft.com/office/powerpoint/2010/main" val="26832620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79208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t>MUHASEBAT </a:t>
            </a:r>
            <a:r>
              <a:rPr lang="tr-TR" sz="1600" b="1" dirty="0"/>
              <a:t>GENEL MÜDÜRLÜĞÜ GENEL TEBLİĞİ</a:t>
            </a:r>
            <a:r>
              <a:rPr lang="tr-TR" sz="1600" dirty="0"/>
              <a:t/>
            </a:r>
            <a:br>
              <a:rPr lang="tr-TR" sz="1600" dirty="0"/>
            </a:br>
            <a:r>
              <a:rPr lang="tr-TR" sz="1600" b="1" dirty="0"/>
              <a:t>(SIRA NO: 39)</a:t>
            </a:r>
            <a:r>
              <a:rPr lang="tr-TR" sz="1600" dirty="0"/>
              <a:t/>
            </a:r>
            <a:br>
              <a:rPr lang="tr-TR" sz="1600" dirty="0"/>
            </a:br>
            <a:r>
              <a:rPr lang="tr-TR" sz="1600" b="1" dirty="0"/>
              <a:t>TAŞINIR MAL KAPSAMINDAKİ TESİSLER VE DETAY KODLARI</a:t>
            </a:r>
            <a:endParaRPr lang="tr-TR" sz="16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2723823"/>
          </a:xfrm>
          <a:prstGeom prst="rect">
            <a:avLst/>
          </a:prstGeom>
        </p:spPr>
        <p:txBody>
          <a:bodyPr wrap="square">
            <a:spAutoFit/>
          </a:bodyPr>
          <a:lstStyle/>
          <a:p>
            <a:r>
              <a:rPr lang="tr-TR" sz="3200" b="1" dirty="0"/>
              <a:t>253.01.01- İletişim/Haberleşme Tesisleri: </a:t>
            </a:r>
            <a:endParaRPr lang="tr-TR" sz="3200" b="1" dirty="0" smtClean="0"/>
          </a:p>
          <a:p>
            <a:endParaRPr lang="tr-TR" sz="3200" dirty="0"/>
          </a:p>
          <a:p>
            <a:pPr algn="just"/>
            <a:r>
              <a:rPr lang="tr-TR" sz="3200" dirty="0" smtClean="0"/>
              <a:t>Bu </a:t>
            </a:r>
            <a:r>
              <a:rPr lang="tr-TR" sz="3200" dirty="0"/>
              <a:t>koda; haberleşme amaçlı baz istasyonları ile binalarda kurulu bulunan elektronik veya mekanik telefon santralleri kaydedilebilecektir.</a:t>
            </a:r>
          </a:p>
          <a:p>
            <a:endParaRPr lang="tr-TR" sz="1100" b="1" i="1" dirty="0">
              <a:solidFill>
                <a:srgbClr val="C00000"/>
              </a:solidFill>
              <a:latin typeface="Arial" pitchFamily="34" charset="0"/>
              <a:cs typeface="Arial" pitchFamily="34" charset="0"/>
            </a:endParaRPr>
          </a:p>
        </p:txBody>
      </p:sp>
      <p:sp>
        <p:nvSpPr>
          <p:cNvPr id="4" name="Dikdörtgen 3"/>
          <p:cNvSpPr/>
          <p:nvPr/>
        </p:nvSpPr>
        <p:spPr>
          <a:xfrm>
            <a:off x="272973" y="4513189"/>
            <a:ext cx="728405" cy="369332"/>
          </a:xfrm>
          <a:prstGeom prst="rect">
            <a:avLst/>
          </a:prstGeom>
        </p:spPr>
        <p:txBody>
          <a:bodyPr wrap="none">
            <a:spAutoFit/>
          </a:bodyPr>
          <a:lstStyle/>
          <a:p>
            <a:pPr algn="just"/>
            <a:r>
              <a:rPr lang="tr-TR" dirty="0">
                <a:hlinkClick r:id="rId4" action="ppaction://hlinkfile"/>
              </a:rPr>
              <a:t>Tebliğ</a:t>
            </a:r>
            <a:endParaRPr lang="tr-TR" dirty="0"/>
          </a:p>
        </p:txBody>
      </p:sp>
    </p:spTree>
    <p:extLst>
      <p:ext uri="{BB962C8B-B14F-4D97-AF65-F5344CB8AC3E}">
        <p14:creationId xmlns:p14="http://schemas.microsoft.com/office/powerpoint/2010/main" val="20304742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79208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t>MUHASEBAT </a:t>
            </a:r>
            <a:r>
              <a:rPr lang="tr-TR" sz="1600" b="1" dirty="0"/>
              <a:t>GENEL MÜDÜRLÜĞÜ GENEL TEBLİĞİ</a:t>
            </a:r>
            <a:r>
              <a:rPr lang="tr-TR" sz="1600" dirty="0"/>
              <a:t/>
            </a:r>
            <a:br>
              <a:rPr lang="tr-TR" sz="1600" dirty="0"/>
            </a:br>
            <a:r>
              <a:rPr lang="tr-TR" sz="1600" b="1" dirty="0"/>
              <a:t>(SIRA NO: 39)</a:t>
            </a:r>
            <a:r>
              <a:rPr lang="tr-TR" sz="1600" dirty="0"/>
              <a:t/>
            </a:r>
            <a:br>
              <a:rPr lang="tr-TR" sz="1600" dirty="0"/>
            </a:br>
            <a:r>
              <a:rPr lang="tr-TR" sz="1600" b="1" dirty="0"/>
              <a:t>TAŞINIR MAL KAPSAMINDAKİ TESİSLER VE DETAY KODLARI</a:t>
            </a:r>
            <a:endParaRPr lang="tr-TR" sz="16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046988"/>
          </a:xfrm>
          <a:prstGeom prst="rect">
            <a:avLst/>
          </a:prstGeom>
        </p:spPr>
        <p:txBody>
          <a:bodyPr wrap="square">
            <a:spAutoFit/>
          </a:bodyPr>
          <a:lstStyle/>
          <a:p>
            <a:r>
              <a:rPr lang="tr-TR" sz="3200" b="1" dirty="0"/>
              <a:t>253.01.02- Enerji Tesisleri: </a:t>
            </a:r>
            <a:endParaRPr lang="tr-TR" sz="3200" b="1" dirty="0" smtClean="0"/>
          </a:p>
          <a:p>
            <a:endParaRPr lang="tr-TR" sz="3200" dirty="0"/>
          </a:p>
          <a:p>
            <a:pPr algn="just"/>
            <a:r>
              <a:rPr lang="tr-TR" sz="3200" dirty="0" smtClean="0"/>
              <a:t>Bu </a:t>
            </a:r>
            <a:r>
              <a:rPr lang="tr-TR" sz="3200" dirty="0"/>
              <a:t>koda; kamu binası veya yerleşkesine enerji sağlayan ve taşınır kod listesinin 253.02 kodunun alt detay kodlarına kaydedilenler dışında kalan büyük jeneratörler kaydedilecektir.</a:t>
            </a:r>
            <a:endParaRPr lang="tr-TR" sz="1100" b="1" i="1" dirty="0">
              <a:solidFill>
                <a:srgbClr val="C00000"/>
              </a:solidFill>
              <a:latin typeface="Arial" pitchFamily="34" charset="0"/>
              <a:cs typeface="Arial" pitchFamily="34" charset="0"/>
            </a:endParaRPr>
          </a:p>
        </p:txBody>
      </p:sp>
      <p:sp>
        <p:nvSpPr>
          <p:cNvPr id="4" name="Dikdörtgen 3"/>
          <p:cNvSpPr/>
          <p:nvPr/>
        </p:nvSpPr>
        <p:spPr>
          <a:xfrm>
            <a:off x="256873" y="4506127"/>
            <a:ext cx="728405" cy="369332"/>
          </a:xfrm>
          <a:prstGeom prst="rect">
            <a:avLst/>
          </a:prstGeom>
        </p:spPr>
        <p:txBody>
          <a:bodyPr wrap="none">
            <a:spAutoFit/>
          </a:bodyPr>
          <a:lstStyle/>
          <a:p>
            <a:pPr algn="just"/>
            <a:r>
              <a:rPr lang="tr-TR" dirty="0">
                <a:hlinkClick r:id="rId4" action="ppaction://hlinkfile"/>
              </a:rPr>
              <a:t>Tebliğ</a:t>
            </a:r>
            <a:endParaRPr lang="tr-TR" dirty="0"/>
          </a:p>
        </p:txBody>
      </p:sp>
    </p:spTree>
    <p:extLst>
      <p:ext uri="{BB962C8B-B14F-4D97-AF65-F5344CB8AC3E}">
        <p14:creationId xmlns:p14="http://schemas.microsoft.com/office/powerpoint/2010/main" val="26484308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79208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t>MUHASEBAT </a:t>
            </a:r>
            <a:r>
              <a:rPr lang="tr-TR" sz="1600" b="1" dirty="0"/>
              <a:t>GENEL MÜDÜRLÜĞÜ GENEL TEBLİĞİ</a:t>
            </a:r>
            <a:r>
              <a:rPr lang="tr-TR" sz="1600" dirty="0"/>
              <a:t/>
            </a:r>
            <a:br>
              <a:rPr lang="tr-TR" sz="1600" dirty="0"/>
            </a:br>
            <a:r>
              <a:rPr lang="tr-TR" sz="1600" b="1" dirty="0"/>
              <a:t>(SIRA NO: 39)</a:t>
            </a:r>
            <a:r>
              <a:rPr lang="tr-TR" sz="1600" dirty="0"/>
              <a:t/>
            </a:r>
            <a:br>
              <a:rPr lang="tr-TR" sz="1600" dirty="0"/>
            </a:br>
            <a:r>
              <a:rPr lang="tr-TR" sz="1600" b="1" dirty="0"/>
              <a:t>TAŞINIR MAL KAPSAMINDAKİ TESİSLER VE DETAY KODLARI</a:t>
            </a:r>
            <a:endParaRPr lang="tr-TR" sz="16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662541"/>
          </a:xfrm>
          <a:prstGeom prst="rect">
            <a:avLst/>
          </a:prstGeom>
        </p:spPr>
        <p:txBody>
          <a:bodyPr wrap="square">
            <a:spAutoFit/>
          </a:bodyPr>
          <a:lstStyle/>
          <a:p>
            <a:r>
              <a:rPr lang="tr-TR" sz="3200" b="1" dirty="0"/>
              <a:t>253.01.03- Görüntüleme, Bilgi Toplama ve Takip Sitemleri: </a:t>
            </a:r>
            <a:endParaRPr lang="tr-TR" sz="3200" b="1" dirty="0" smtClean="0"/>
          </a:p>
          <a:p>
            <a:pPr algn="just"/>
            <a:r>
              <a:rPr lang="tr-TR" sz="2800" dirty="0" smtClean="0"/>
              <a:t>Bu </a:t>
            </a:r>
            <a:r>
              <a:rPr lang="tr-TR" sz="2800" dirty="0"/>
              <a:t>koda; kamu binalarında kurulu bulunan kameralı güvenlik sistemleri, personel ve ziyaretçi için turnikeli-kameralı geçiş sistemleri ile balıkçı gemileri, uçak ve TIR’ların takibi için kurulan uydulu takip sistemleri ve uluslararası suyolu gemi trafiği yönetim sistemleri kaydedilecektir.</a:t>
            </a:r>
            <a:endParaRPr lang="tr-TR" sz="1050" i="1" dirty="0">
              <a:solidFill>
                <a:srgbClr val="C00000"/>
              </a:solidFill>
              <a:latin typeface="Arial" pitchFamily="34" charset="0"/>
              <a:cs typeface="Arial" pitchFamily="34" charset="0"/>
            </a:endParaRPr>
          </a:p>
        </p:txBody>
      </p:sp>
      <p:sp>
        <p:nvSpPr>
          <p:cNvPr id="4" name="Dikdörtgen 3"/>
          <p:cNvSpPr/>
          <p:nvPr/>
        </p:nvSpPr>
        <p:spPr>
          <a:xfrm>
            <a:off x="323528" y="4577118"/>
            <a:ext cx="728405" cy="369332"/>
          </a:xfrm>
          <a:prstGeom prst="rect">
            <a:avLst/>
          </a:prstGeom>
        </p:spPr>
        <p:txBody>
          <a:bodyPr wrap="none">
            <a:spAutoFit/>
          </a:bodyPr>
          <a:lstStyle/>
          <a:p>
            <a:pPr algn="just"/>
            <a:r>
              <a:rPr lang="tr-TR" dirty="0">
                <a:hlinkClick r:id="rId4" action="ppaction://hlinkfile"/>
              </a:rPr>
              <a:t>Tebliğ</a:t>
            </a:r>
            <a:endParaRPr lang="tr-TR" dirty="0"/>
          </a:p>
        </p:txBody>
      </p:sp>
    </p:spTree>
    <p:extLst>
      <p:ext uri="{BB962C8B-B14F-4D97-AF65-F5344CB8AC3E}">
        <p14:creationId xmlns:p14="http://schemas.microsoft.com/office/powerpoint/2010/main" val="2610101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792087"/>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t>MUHASEBAT </a:t>
            </a:r>
            <a:r>
              <a:rPr lang="tr-TR" sz="1600" b="1" dirty="0"/>
              <a:t>GENEL MÜDÜRLÜĞÜ GENEL TEBLİĞİ</a:t>
            </a:r>
            <a:r>
              <a:rPr lang="tr-TR" sz="1600" dirty="0"/>
              <a:t/>
            </a:r>
            <a:br>
              <a:rPr lang="tr-TR" sz="1600" dirty="0"/>
            </a:br>
            <a:r>
              <a:rPr lang="tr-TR" sz="1600" b="1" dirty="0"/>
              <a:t>(SIRA NO: 39)</a:t>
            </a:r>
            <a:r>
              <a:rPr lang="tr-TR" sz="1600" dirty="0"/>
              <a:t/>
            </a:r>
            <a:br>
              <a:rPr lang="tr-TR" sz="1600" dirty="0"/>
            </a:br>
            <a:r>
              <a:rPr lang="tr-TR" sz="1600" b="1" dirty="0"/>
              <a:t>TAŞINIR MAL KAPSAMINDAKİ TESİSLER VE DETAY KODLARI</a:t>
            </a:r>
            <a:endParaRPr lang="tr-TR" sz="1600"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2554545"/>
          </a:xfrm>
          <a:prstGeom prst="rect">
            <a:avLst/>
          </a:prstGeom>
        </p:spPr>
        <p:txBody>
          <a:bodyPr wrap="square">
            <a:spAutoFit/>
          </a:bodyPr>
          <a:lstStyle/>
          <a:p>
            <a:r>
              <a:rPr lang="tr-TR" sz="3200" b="1" dirty="0"/>
              <a:t>253.01.99- Diğer Tesis ve Sistemler: </a:t>
            </a:r>
            <a:endParaRPr lang="tr-TR" sz="3200" b="1" dirty="0" smtClean="0"/>
          </a:p>
          <a:p>
            <a:endParaRPr lang="tr-TR" sz="3200" b="1" dirty="0"/>
          </a:p>
          <a:p>
            <a:pPr algn="just"/>
            <a:r>
              <a:rPr lang="tr-TR" sz="3200" dirty="0" smtClean="0"/>
              <a:t>Yukarıdaki </a:t>
            </a:r>
            <a:r>
              <a:rPr lang="tr-TR" sz="3200" dirty="0"/>
              <a:t>kodlara kaydedilemeyen tesisler, bu kodun altına, gerekli görülmesi halinde alt detay kod açmak suretiyle kaydedilecektir.</a:t>
            </a:r>
            <a:endParaRPr lang="tr-TR" sz="1100" i="1" dirty="0">
              <a:solidFill>
                <a:srgbClr val="C00000"/>
              </a:solidFill>
              <a:latin typeface="Arial" pitchFamily="34" charset="0"/>
              <a:cs typeface="Arial" pitchFamily="34" charset="0"/>
            </a:endParaRPr>
          </a:p>
        </p:txBody>
      </p:sp>
      <p:sp>
        <p:nvSpPr>
          <p:cNvPr id="4" name="Dikdörtgen 3"/>
          <p:cNvSpPr/>
          <p:nvPr/>
        </p:nvSpPr>
        <p:spPr>
          <a:xfrm>
            <a:off x="288623" y="4520649"/>
            <a:ext cx="728405" cy="369332"/>
          </a:xfrm>
          <a:prstGeom prst="rect">
            <a:avLst/>
          </a:prstGeom>
        </p:spPr>
        <p:txBody>
          <a:bodyPr wrap="none">
            <a:spAutoFit/>
          </a:bodyPr>
          <a:lstStyle/>
          <a:p>
            <a:pPr algn="just"/>
            <a:r>
              <a:rPr lang="tr-TR" dirty="0">
                <a:hlinkClick r:id="rId4" action="ppaction://hlinkfile"/>
              </a:rPr>
              <a:t>Tebliğ</a:t>
            </a:r>
            <a:endParaRPr lang="tr-TR" dirty="0"/>
          </a:p>
        </p:txBody>
      </p:sp>
    </p:spTree>
    <p:extLst>
      <p:ext uri="{BB962C8B-B14F-4D97-AF65-F5344CB8AC3E}">
        <p14:creationId xmlns:p14="http://schemas.microsoft.com/office/powerpoint/2010/main" val="944595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a:t>
            </a:r>
            <a:r>
              <a:rPr lang="tr-TR" sz="1600" b="1" u="sng" dirty="0" smtClean="0">
                <a:solidFill>
                  <a:schemeClr val="bg1"/>
                </a:solidFill>
                <a:latin typeface="Arial" pitchFamily="34" charset="0"/>
                <a:cs typeface="Arial" pitchFamily="34" charset="0"/>
              </a:rPr>
              <a:t>maddesi</a:t>
            </a:r>
            <a:r>
              <a:rPr lang="tr-TR" sz="1600" b="1" dirty="0" smtClean="0">
                <a:solidFill>
                  <a:schemeClr val="bg1"/>
                </a:solidFill>
                <a:latin typeface="Arial" pitchFamily="34" charset="0"/>
                <a:cs typeface="Arial" pitchFamily="34" charset="0"/>
              </a:rPr>
              <a:t> </a:t>
            </a:r>
            <a:r>
              <a:rPr lang="tr-TR" sz="1600" b="1" dirty="0">
                <a:solidFill>
                  <a:schemeClr val="bg1"/>
                </a:solidFill>
                <a:latin typeface="Arial" pitchFamily="34" charset="0"/>
                <a:cs typeface="Arial" pitchFamily="34" charset="0"/>
              </a:rPr>
              <a:t>değiştirilmiştir.</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662541"/>
          </a:xfrm>
          <a:prstGeom prst="rect">
            <a:avLst/>
          </a:prstGeom>
        </p:spPr>
        <p:txBody>
          <a:bodyPr wrap="square">
            <a:spAutoFit/>
          </a:bodyPr>
          <a:lstStyle/>
          <a:p>
            <a:pPr algn="just"/>
            <a:r>
              <a:rPr lang="tr-TR" sz="3200" b="1" dirty="0" smtClean="0">
                <a:latin typeface="Arial" pitchFamily="34" charset="0"/>
                <a:cs typeface="Arial" pitchFamily="34" charset="0"/>
              </a:rPr>
              <a:t>Taşınır </a:t>
            </a:r>
            <a:r>
              <a:rPr lang="tr-TR" sz="3200" b="1" dirty="0">
                <a:latin typeface="Arial" pitchFamily="34" charset="0"/>
                <a:cs typeface="Arial" pitchFamily="34" charset="0"/>
              </a:rPr>
              <a:t>kayıt yetkilisi: </a:t>
            </a:r>
            <a:endParaRPr lang="tr-TR" sz="3200" b="1" dirty="0" smtClean="0">
              <a:latin typeface="Arial" pitchFamily="34" charset="0"/>
              <a:cs typeface="Arial" pitchFamily="34" charset="0"/>
            </a:endParaRPr>
          </a:p>
          <a:p>
            <a:pPr algn="just"/>
            <a:endParaRPr lang="tr-TR" sz="3200" b="1" dirty="0" smtClean="0">
              <a:latin typeface="Arial" pitchFamily="34" charset="0"/>
              <a:cs typeface="Arial" pitchFamily="34" charset="0"/>
            </a:endParaRPr>
          </a:p>
          <a:p>
            <a:pPr algn="just"/>
            <a:r>
              <a:rPr lang="tr-TR" sz="2400" b="1" dirty="0" smtClean="0">
                <a:latin typeface="Arial" pitchFamily="34" charset="0"/>
                <a:cs typeface="Arial" pitchFamily="34" charset="0"/>
              </a:rPr>
              <a:t>Taşınırları </a:t>
            </a:r>
            <a:r>
              <a:rPr lang="tr-TR" sz="2400" b="1" dirty="0">
                <a:latin typeface="Arial" pitchFamily="34" charset="0"/>
                <a:cs typeface="Arial" pitchFamily="34" charset="0"/>
              </a:rPr>
              <a:t>teslim alan, sorumluluğundaki ambarlarda muhafaza eden, kullanıcılarına ve kullanım yerlerine teslim eden, bu Yönetmelikte belirtilen esas ve usullere göre kayıtları tutan, bunlara ilişkin belge ve cetvelleri düzenleyen ve bu hususlarda hesap verme sorumluluğu çerçevesinde </a:t>
            </a:r>
            <a:r>
              <a:rPr lang="tr-TR" sz="2400" b="1" dirty="0">
                <a:solidFill>
                  <a:srgbClr val="FF0000"/>
                </a:solidFill>
                <a:latin typeface="Arial" pitchFamily="34" charset="0"/>
                <a:cs typeface="Arial" pitchFamily="34" charset="0"/>
              </a:rPr>
              <a:t>taşınır kontrol yetkilisi </a:t>
            </a:r>
            <a:r>
              <a:rPr lang="tr-TR" sz="2400" b="1" dirty="0">
                <a:latin typeface="Arial" pitchFamily="34" charset="0"/>
                <a:cs typeface="Arial" pitchFamily="34" charset="0"/>
              </a:rPr>
              <a:t>ve </a:t>
            </a:r>
            <a:r>
              <a:rPr lang="tr-TR" sz="2400" b="1" dirty="0">
                <a:solidFill>
                  <a:srgbClr val="FF0000"/>
                </a:solidFill>
                <a:latin typeface="Arial" pitchFamily="34" charset="0"/>
                <a:cs typeface="Arial" pitchFamily="34" charset="0"/>
              </a:rPr>
              <a:t>harcama yetkilisine </a:t>
            </a:r>
            <a:r>
              <a:rPr lang="tr-TR" sz="2400" b="1" dirty="0">
                <a:latin typeface="Arial" pitchFamily="34" charset="0"/>
                <a:cs typeface="Arial" pitchFamily="34" charset="0"/>
              </a:rPr>
              <a:t>karşı sorumlu olan </a:t>
            </a:r>
            <a:r>
              <a:rPr lang="tr-TR" sz="2400" b="1" dirty="0" smtClean="0">
                <a:latin typeface="Arial" pitchFamily="34" charset="0"/>
                <a:cs typeface="Arial" pitchFamily="34" charset="0"/>
              </a:rPr>
              <a:t>görevlileri</a:t>
            </a:r>
            <a:r>
              <a:rPr lang="tr-TR" sz="2400" b="1" dirty="0">
                <a:latin typeface="Arial" pitchFamily="34" charset="0"/>
                <a:cs typeface="Arial" pitchFamily="34" charset="0"/>
              </a:rPr>
              <a:t> </a:t>
            </a:r>
            <a:r>
              <a:rPr lang="tr-TR" sz="2400" b="1" dirty="0" smtClean="0">
                <a:latin typeface="Arial" pitchFamily="34" charset="0"/>
                <a:cs typeface="Arial" pitchFamily="34" charset="0"/>
              </a:rPr>
              <a:t>ifade eder.</a:t>
            </a:r>
            <a:endParaRPr lang="tr-TR" sz="10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779374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800" b="1" dirty="0">
                <a:solidFill>
                  <a:schemeClr val="bg1">
                    <a:lumMod val="95000"/>
                  </a:schemeClr>
                </a:solidFill>
                <a:latin typeface="Arial" pitchFamily="34" charset="0"/>
                <a:cs typeface="Arial" pitchFamily="34" charset="0"/>
              </a:rPr>
              <a:t>Yapılan düzenlemeyle;</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323528" y="771550"/>
            <a:ext cx="8712968" cy="3785652"/>
          </a:xfrm>
          <a:prstGeom prst="rect">
            <a:avLst/>
          </a:prstGeom>
          <a:noFill/>
        </p:spPr>
        <p:txBody>
          <a:bodyPr wrap="square">
            <a:spAutoFit/>
          </a:bodyPr>
          <a:lstStyle/>
          <a:p>
            <a:endParaRPr lang="tr-TR" sz="2000" b="1" dirty="0" smtClean="0">
              <a:latin typeface="Arial" pitchFamily="34" charset="0"/>
              <a:cs typeface="Arial" pitchFamily="34" charset="0"/>
            </a:endParaRPr>
          </a:p>
          <a:p>
            <a:pPr marL="285750" indent="-285750">
              <a:buFont typeface="Wingdings" pitchFamily="2" charset="2"/>
              <a:buChar char="v"/>
            </a:pPr>
            <a:r>
              <a:rPr lang="tr-TR" sz="2000" b="1" dirty="0" smtClean="0">
                <a:latin typeface="Arial" pitchFamily="34" charset="0"/>
                <a:cs typeface="Arial" pitchFamily="34" charset="0"/>
              </a:rPr>
              <a:t>İhtiyaç </a:t>
            </a:r>
            <a:r>
              <a:rPr lang="tr-TR" sz="2000" b="1" dirty="0">
                <a:latin typeface="Arial" pitchFamily="34" charset="0"/>
                <a:cs typeface="Arial" pitchFamily="34" charset="0"/>
              </a:rPr>
              <a:t>duyulan tanımlamalar eklenmekte, tanım, belge ve maddelerde güncel mevzuata uygunluk sağlanmakta</a:t>
            </a:r>
            <a:r>
              <a:rPr lang="tr-TR" sz="2000" b="1" dirty="0" smtClean="0">
                <a:latin typeface="Arial" pitchFamily="34" charset="0"/>
                <a:cs typeface="Arial" pitchFamily="34" charset="0"/>
              </a:rPr>
              <a:t>,</a:t>
            </a:r>
          </a:p>
          <a:p>
            <a:endParaRPr lang="tr-TR" sz="2000" b="1" dirty="0">
              <a:latin typeface="Arial" pitchFamily="34" charset="0"/>
              <a:cs typeface="Arial" pitchFamily="34" charset="0"/>
            </a:endParaRPr>
          </a:p>
          <a:p>
            <a:pPr marL="285750" indent="-285750">
              <a:buFont typeface="Wingdings" pitchFamily="2" charset="2"/>
              <a:buChar char="v"/>
            </a:pPr>
            <a:r>
              <a:rPr lang="tr-TR" sz="2000" b="1" dirty="0" smtClean="0">
                <a:latin typeface="Arial" pitchFamily="34" charset="0"/>
                <a:cs typeface="Arial" pitchFamily="34" charset="0"/>
              </a:rPr>
              <a:t>Taşınır </a:t>
            </a:r>
            <a:r>
              <a:rPr lang="tr-TR" sz="2000" b="1" dirty="0">
                <a:latin typeface="Arial" pitchFamily="34" charset="0"/>
                <a:cs typeface="Arial" pitchFamily="34" charset="0"/>
              </a:rPr>
              <a:t>Kayıt ve Kontrol Yetkilisinin yaptığı işlemleri harcama yetkilisi adına kontrol edecek ara bir görevli belirlenmekte, </a:t>
            </a:r>
            <a:endParaRPr lang="tr-TR" sz="2000" b="1" dirty="0" smtClean="0">
              <a:latin typeface="Arial" pitchFamily="34" charset="0"/>
              <a:cs typeface="Arial" pitchFamily="34" charset="0"/>
            </a:endParaRPr>
          </a:p>
          <a:p>
            <a:pPr marL="285750" indent="-285750">
              <a:buFont typeface="Wingdings" pitchFamily="2" charset="2"/>
              <a:buChar char="v"/>
            </a:pPr>
            <a:endParaRPr lang="tr-TR" sz="2000" b="1" dirty="0">
              <a:latin typeface="Arial" pitchFamily="34" charset="0"/>
              <a:cs typeface="Arial" pitchFamily="34" charset="0"/>
            </a:endParaRPr>
          </a:p>
          <a:p>
            <a:pPr marL="285750" indent="-285750">
              <a:buFont typeface="Wingdings" pitchFamily="2" charset="2"/>
              <a:buChar char="v"/>
            </a:pPr>
            <a:endParaRPr lang="tr-TR" sz="2000" b="1" dirty="0" smtClean="0">
              <a:latin typeface="Arial" pitchFamily="34" charset="0"/>
              <a:cs typeface="Arial" pitchFamily="34" charset="0"/>
            </a:endParaRPr>
          </a:p>
          <a:p>
            <a:endParaRPr lang="tr-TR" sz="2000" b="1" dirty="0">
              <a:latin typeface="Arial" pitchFamily="34" charset="0"/>
              <a:cs typeface="Arial" pitchFamily="34" charset="0"/>
            </a:endParaRPr>
          </a:p>
          <a:p>
            <a:pPr marL="285750" indent="-285750">
              <a:buFont typeface="Wingdings" pitchFamily="2" charset="2"/>
              <a:buChar char="v"/>
            </a:pPr>
            <a:endParaRPr lang="tr-TR" sz="2000" b="1" dirty="0" smtClean="0">
              <a:latin typeface="Arial" pitchFamily="34" charset="0"/>
              <a:cs typeface="Arial" pitchFamily="34" charset="0"/>
            </a:endParaRPr>
          </a:p>
          <a:p>
            <a:pPr marL="285750" indent="-285750">
              <a:buFont typeface="Wingdings" pitchFamily="2" charset="2"/>
              <a:buChar char="v"/>
            </a:pPr>
            <a:endParaRPr lang="tr-TR" sz="2000" b="1" dirty="0">
              <a:latin typeface="Arial" pitchFamily="34" charset="0"/>
              <a:cs typeface="Arial" pitchFamily="34" charset="0"/>
            </a:endParaRPr>
          </a:p>
          <a:p>
            <a:r>
              <a:rPr lang="tr-TR" sz="2000" b="1" dirty="0" smtClean="0">
                <a:latin typeface="Arial" pitchFamily="34" charset="0"/>
                <a:cs typeface="Arial" pitchFamily="34" charset="0"/>
              </a:rPr>
              <a:t>	 Taşınır </a:t>
            </a:r>
            <a:r>
              <a:rPr lang="tr-TR" sz="2000" b="1" dirty="0" smtClean="0">
                <a:solidFill>
                  <a:srgbClr val="C00000"/>
                </a:solidFill>
                <a:latin typeface="Arial" pitchFamily="34" charset="0"/>
                <a:cs typeface="Arial" pitchFamily="34" charset="0"/>
              </a:rPr>
              <a:t>Kayıt</a:t>
            </a:r>
            <a:r>
              <a:rPr lang="tr-TR" sz="2000" b="1" dirty="0" smtClean="0">
                <a:latin typeface="Arial" pitchFamily="34" charset="0"/>
                <a:cs typeface="Arial" pitchFamily="34" charset="0"/>
              </a:rPr>
              <a:t> Yetkilisi		Taşınır </a:t>
            </a:r>
            <a:r>
              <a:rPr lang="tr-TR" sz="2000" b="1" dirty="0" smtClean="0">
                <a:solidFill>
                  <a:srgbClr val="C00000"/>
                </a:solidFill>
                <a:latin typeface="Arial" pitchFamily="34" charset="0"/>
                <a:cs typeface="Arial" pitchFamily="34" charset="0"/>
              </a:rPr>
              <a:t>Kontrol</a:t>
            </a:r>
            <a:r>
              <a:rPr lang="tr-TR" sz="2000" b="1" dirty="0" smtClean="0">
                <a:latin typeface="Arial" pitchFamily="34" charset="0"/>
                <a:cs typeface="Arial" pitchFamily="34" charset="0"/>
              </a:rPr>
              <a:t> Yetkilisi</a:t>
            </a:r>
          </a:p>
        </p:txBody>
      </p:sp>
      <p:pic>
        <p:nvPicPr>
          <p:cNvPr id="1026"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2735516"/>
            <a:ext cx="604334" cy="722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320204"/>
            <a:ext cx="604334" cy="7222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320204"/>
            <a:ext cx="604334" cy="722282"/>
          </a:xfrm>
          <a:prstGeom prst="rect">
            <a:avLst/>
          </a:prstGeom>
          <a:noFill/>
          <a:extLst>
            <a:ext uri="{909E8E84-426E-40DD-AFC4-6F175D3DCCD1}">
              <a14:hiddenFill xmlns:a14="http://schemas.microsoft.com/office/drawing/2010/main">
                <a:solidFill>
                  <a:srgbClr val="FFFFFF"/>
                </a:solidFill>
              </a14:hiddenFill>
            </a:ext>
          </a:extLst>
        </p:spPr>
      </p:pic>
      <p:sp>
        <p:nvSpPr>
          <p:cNvPr id="4" name="Aşağı Ok 3"/>
          <p:cNvSpPr/>
          <p:nvPr/>
        </p:nvSpPr>
        <p:spPr>
          <a:xfrm rot="3604090">
            <a:off x="3165669" y="2926425"/>
            <a:ext cx="244294" cy="690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rot="17806332">
            <a:off x="5236893" y="2939977"/>
            <a:ext cx="244294" cy="690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36689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a:t>
            </a:r>
            <a:r>
              <a:rPr lang="tr-TR" sz="1600" b="1" u="sng" dirty="0" smtClean="0">
                <a:solidFill>
                  <a:schemeClr val="bg1"/>
                </a:solidFill>
                <a:latin typeface="Arial" pitchFamily="34" charset="0"/>
                <a:cs typeface="Arial" pitchFamily="34" charset="0"/>
              </a:rPr>
              <a:t>maddesi</a:t>
            </a:r>
            <a:r>
              <a:rPr lang="tr-TR" sz="1600" b="1" dirty="0" smtClean="0">
                <a:solidFill>
                  <a:schemeClr val="bg1"/>
                </a:solidFill>
                <a:latin typeface="Arial" pitchFamily="34" charset="0"/>
                <a:cs typeface="Arial" pitchFamily="34" charset="0"/>
              </a:rPr>
              <a:t> </a:t>
            </a:r>
            <a:r>
              <a:rPr lang="tr-TR" sz="1600" b="1" dirty="0">
                <a:solidFill>
                  <a:schemeClr val="bg1"/>
                </a:solidFill>
                <a:latin typeface="Arial" pitchFamily="34" charset="0"/>
                <a:cs typeface="Arial" pitchFamily="34" charset="0"/>
              </a:rPr>
              <a:t>değiştirilmiştir.</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293209"/>
          </a:xfrm>
          <a:prstGeom prst="rect">
            <a:avLst/>
          </a:prstGeom>
        </p:spPr>
        <p:txBody>
          <a:bodyPr wrap="square">
            <a:spAutoFit/>
          </a:bodyPr>
          <a:lstStyle/>
          <a:p>
            <a:pPr algn="just"/>
            <a:r>
              <a:rPr lang="tr-TR" sz="3200" b="1" dirty="0">
                <a:latin typeface="Arial" pitchFamily="34" charset="0"/>
                <a:cs typeface="Arial" pitchFamily="34" charset="0"/>
              </a:rPr>
              <a:t>Taşınır kontrol yetkilisi: </a:t>
            </a:r>
            <a:endParaRPr lang="tr-TR" sz="3200" b="1" dirty="0" smtClean="0">
              <a:latin typeface="Arial" pitchFamily="34" charset="0"/>
              <a:cs typeface="Arial" pitchFamily="34" charset="0"/>
            </a:endParaRPr>
          </a:p>
          <a:p>
            <a:pPr algn="just"/>
            <a:endParaRPr lang="tr-TR" sz="3200" b="1" dirty="0" smtClean="0">
              <a:latin typeface="Arial" pitchFamily="34" charset="0"/>
              <a:cs typeface="Arial" pitchFamily="34" charset="0"/>
            </a:endParaRPr>
          </a:p>
          <a:p>
            <a:pPr algn="just"/>
            <a:r>
              <a:rPr lang="tr-TR" sz="2400" b="1" dirty="0" smtClean="0">
                <a:latin typeface="Arial" pitchFamily="34" charset="0"/>
                <a:cs typeface="Arial" pitchFamily="34" charset="0"/>
              </a:rPr>
              <a:t>Taşınır </a:t>
            </a:r>
            <a:r>
              <a:rPr lang="tr-TR" sz="2400" b="1" dirty="0">
                <a:latin typeface="Arial" pitchFamily="34" charset="0"/>
                <a:cs typeface="Arial" pitchFamily="34" charset="0"/>
              </a:rPr>
              <a:t>kayıt yetkilisinin yapmış olduğu kayıt ve işlemler ile düzenlediği belge ve cetvellerin mevzuata ve mali tablolara uygunluğunu kontrol eden, Harcama Birimi Taşınır Mal Yönetim Hesabı Cetvelini imzalayan ve bu konularda harcama yetkilisine karşı sorumlu olan </a:t>
            </a:r>
            <a:r>
              <a:rPr lang="tr-TR" sz="2400" b="1" dirty="0" smtClean="0">
                <a:latin typeface="Arial" pitchFamily="34" charset="0"/>
                <a:cs typeface="Arial" pitchFamily="34" charset="0"/>
              </a:rPr>
              <a:t>görevlileri ifade eder.</a:t>
            </a:r>
            <a:endParaRPr lang="tr-TR" sz="8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699542"/>
            <a:ext cx="1722584" cy="1096190"/>
          </a:xfrm>
          <a:prstGeom prst="rect">
            <a:avLst/>
          </a:prstGeom>
        </p:spPr>
      </p:pic>
    </p:spTree>
    <p:extLst>
      <p:ext uri="{BB962C8B-B14F-4D97-AF65-F5344CB8AC3E}">
        <p14:creationId xmlns:p14="http://schemas.microsoft.com/office/powerpoint/2010/main" val="23591719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maddesi </a:t>
            </a:r>
            <a:r>
              <a:rPr lang="tr-TR" sz="1600" b="1" dirty="0" smtClean="0">
                <a:solidFill>
                  <a:schemeClr val="bg1"/>
                </a:solidFill>
                <a:latin typeface="Arial" pitchFamily="34" charset="0"/>
                <a:cs typeface="Arial" pitchFamily="34" charset="0"/>
              </a:rPr>
              <a:t>değiştirilmiştir</a:t>
            </a:r>
            <a:r>
              <a:rPr lang="tr-TR" sz="1600" b="1" dirty="0">
                <a:solidFill>
                  <a:schemeClr val="bg1"/>
                </a:solidFill>
                <a:latin typeface="Arial" pitchFamily="34" charset="0"/>
                <a:cs typeface="Arial" pitchFamily="34" charset="0"/>
              </a:rPr>
              <a:t>.</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3662541"/>
          </a:xfrm>
          <a:prstGeom prst="rect">
            <a:avLst/>
          </a:prstGeom>
        </p:spPr>
        <p:txBody>
          <a:bodyPr wrap="square">
            <a:spAutoFit/>
          </a:bodyPr>
          <a:lstStyle/>
          <a:p>
            <a:pPr algn="just"/>
            <a:r>
              <a:rPr lang="tr-TR" sz="3200" b="1" dirty="0">
                <a:latin typeface="Arial" pitchFamily="34" charset="0"/>
                <a:cs typeface="Arial" pitchFamily="34" charset="0"/>
              </a:rPr>
              <a:t>Taşınır hesap kodu: </a:t>
            </a:r>
            <a:endParaRPr lang="tr-TR" sz="3200" b="1" dirty="0" smtClean="0">
              <a:latin typeface="Arial" pitchFamily="34" charset="0"/>
              <a:cs typeface="Arial" pitchFamily="34" charset="0"/>
            </a:endParaRPr>
          </a:p>
          <a:p>
            <a:pPr algn="just"/>
            <a:endParaRPr lang="tr-TR" sz="3200" b="1" dirty="0">
              <a:latin typeface="Arial" pitchFamily="34" charset="0"/>
              <a:cs typeface="Arial" pitchFamily="34" charset="0"/>
            </a:endParaRPr>
          </a:p>
          <a:p>
            <a:pPr algn="just"/>
            <a:r>
              <a:rPr lang="tr-TR" sz="2400" b="1" dirty="0" smtClean="0">
                <a:solidFill>
                  <a:srgbClr val="FF0000"/>
                </a:solidFill>
                <a:latin typeface="Arial" pitchFamily="34" charset="0"/>
                <a:cs typeface="Arial" pitchFamily="34" charset="0"/>
              </a:rPr>
              <a:t>3/12/2014 </a:t>
            </a:r>
            <a:r>
              <a:rPr lang="tr-TR" sz="2400" b="1" dirty="0">
                <a:solidFill>
                  <a:srgbClr val="FF0000"/>
                </a:solidFill>
                <a:latin typeface="Arial" pitchFamily="34" charset="0"/>
                <a:cs typeface="Arial" pitchFamily="34" charset="0"/>
              </a:rPr>
              <a:t>tarihli ve 2014/7052 sayılı Bakanlar Kurulu Kararı ile yürürlüğe konulan Genel Yönetim Muhasebe Yönetmeliği</a:t>
            </a:r>
            <a:r>
              <a:rPr lang="tr-TR" sz="2400" b="1" dirty="0">
                <a:latin typeface="Arial" pitchFamily="34" charset="0"/>
                <a:cs typeface="Arial" pitchFamily="34" charset="0"/>
              </a:rPr>
              <a:t> çerçeve hesap planında yer alan ve taşınırın kaydedildiği ilgili hesap </a:t>
            </a:r>
            <a:r>
              <a:rPr lang="tr-TR" sz="2400" b="1" dirty="0" smtClean="0">
                <a:latin typeface="Arial" pitchFamily="34" charset="0"/>
                <a:cs typeface="Arial" pitchFamily="34" charset="0"/>
              </a:rPr>
              <a:t>kodunu ifade eder.</a:t>
            </a:r>
          </a:p>
          <a:p>
            <a:pPr algn="just"/>
            <a:endParaRPr lang="tr-TR" sz="2400" b="1" i="1" dirty="0">
              <a:solidFill>
                <a:srgbClr val="C00000"/>
              </a:solidFill>
              <a:latin typeface="Arial" pitchFamily="34" charset="0"/>
              <a:cs typeface="Arial" pitchFamily="34" charset="0"/>
            </a:endParaRPr>
          </a:p>
          <a:p>
            <a:pPr algn="just"/>
            <a:endParaRPr lang="tr-TR" sz="2400" b="1" i="1" dirty="0" smtClean="0">
              <a:solidFill>
                <a:srgbClr val="C00000"/>
              </a:solidFill>
              <a:latin typeface="Arial" pitchFamily="34" charset="0"/>
              <a:cs typeface="Arial" pitchFamily="34" charset="0"/>
            </a:endParaRPr>
          </a:p>
          <a:p>
            <a:pPr algn="just"/>
            <a:r>
              <a:rPr lang="tr-TR" b="1" i="1" dirty="0" smtClean="0">
                <a:solidFill>
                  <a:srgbClr val="C00000"/>
                </a:solidFill>
                <a:latin typeface="Arial" pitchFamily="34" charset="0"/>
                <a:cs typeface="Arial" pitchFamily="34" charset="0"/>
              </a:rPr>
              <a:t>Güncel mevzuata uygun hale getirildi.</a:t>
            </a:r>
            <a:endParaRPr lang="tr-TR" sz="2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771550"/>
            <a:ext cx="1720486" cy="974207"/>
          </a:xfrm>
          <a:prstGeom prst="rect">
            <a:avLst/>
          </a:prstGeom>
        </p:spPr>
      </p:pic>
    </p:spTree>
    <p:extLst>
      <p:ext uri="{BB962C8B-B14F-4D97-AF65-F5344CB8AC3E}">
        <p14:creationId xmlns:p14="http://schemas.microsoft.com/office/powerpoint/2010/main" val="3802566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1600" b="1" dirty="0" smtClean="0">
                <a:solidFill>
                  <a:schemeClr val="bg1"/>
                </a:solidFill>
                <a:latin typeface="Arial" pitchFamily="34" charset="0"/>
                <a:cs typeface="Arial" pitchFamily="34" charset="0"/>
              </a:rPr>
              <a:t/>
            </a:r>
            <a:br>
              <a:rPr lang="tr-TR" sz="1600" b="1" dirty="0" smtClean="0">
                <a:solidFill>
                  <a:schemeClr val="bg1"/>
                </a:solidFill>
                <a:latin typeface="Arial" pitchFamily="34" charset="0"/>
                <a:cs typeface="Arial" pitchFamily="34" charset="0"/>
              </a:rPr>
            </a:br>
            <a:r>
              <a:rPr lang="tr-TR" sz="1600" b="1" dirty="0" smtClean="0">
                <a:solidFill>
                  <a:schemeClr val="bg1"/>
                </a:solidFill>
                <a:latin typeface="Arial" pitchFamily="34" charset="0"/>
                <a:cs typeface="Arial" pitchFamily="34" charset="0"/>
              </a:rPr>
              <a:t>Yönetmeliğin </a:t>
            </a:r>
            <a:r>
              <a:rPr lang="tr-TR" sz="1600" b="1" u="sng" dirty="0">
                <a:solidFill>
                  <a:schemeClr val="bg1"/>
                </a:solidFill>
                <a:latin typeface="Arial" pitchFamily="34" charset="0"/>
                <a:cs typeface="Arial" pitchFamily="34" charset="0"/>
              </a:rPr>
              <a:t>4 üncü </a:t>
            </a:r>
            <a:r>
              <a:rPr lang="tr-TR" sz="1600" b="1" u="sng" dirty="0" smtClean="0">
                <a:solidFill>
                  <a:schemeClr val="bg1"/>
                </a:solidFill>
                <a:latin typeface="Arial" pitchFamily="34" charset="0"/>
                <a:cs typeface="Arial" pitchFamily="34" charset="0"/>
              </a:rPr>
              <a:t>maddesi</a:t>
            </a:r>
            <a:r>
              <a:rPr lang="tr-TR" sz="1600" b="1" dirty="0" smtClean="0">
                <a:solidFill>
                  <a:schemeClr val="bg1"/>
                </a:solidFill>
                <a:latin typeface="Arial" pitchFamily="34" charset="0"/>
                <a:cs typeface="Arial" pitchFamily="34" charset="0"/>
              </a:rPr>
              <a:t> </a:t>
            </a:r>
            <a:r>
              <a:rPr lang="tr-TR" sz="1600" b="1" dirty="0">
                <a:solidFill>
                  <a:schemeClr val="bg1"/>
                </a:solidFill>
                <a:latin typeface="Arial" pitchFamily="34" charset="0"/>
                <a:cs typeface="Arial" pitchFamily="34" charset="0"/>
              </a:rPr>
              <a:t>değiştirilmiştir.</a:t>
            </a:r>
            <a:br>
              <a:rPr lang="tr-TR" sz="1600" b="1" dirty="0">
                <a:solidFill>
                  <a:schemeClr val="bg1"/>
                </a:solidFill>
                <a:latin typeface="Arial" pitchFamily="34" charset="0"/>
                <a:cs typeface="Arial" pitchFamily="34" charset="0"/>
              </a:rPr>
            </a:br>
            <a:endParaRPr lang="tr-TR" sz="1600" b="1" dirty="0">
              <a:solidFill>
                <a:schemeClr val="bg1"/>
              </a:solidFill>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07504" y="1025885"/>
            <a:ext cx="8784976" cy="2923877"/>
          </a:xfrm>
          <a:prstGeom prst="rect">
            <a:avLst/>
          </a:prstGeom>
        </p:spPr>
        <p:txBody>
          <a:bodyPr wrap="square">
            <a:spAutoFit/>
          </a:bodyPr>
          <a:lstStyle/>
          <a:p>
            <a:pPr algn="just"/>
            <a:r>
              <a:rPr lang="tr-TR" sz="3200" b="1" dirty="0">
                <a:latin typeface="Arial" pitchFamily="34" charset="0"/>
                <a:cs typeface="Arial" pitchFamily="34" charset="0"/>
              </a:rPr>
              <a:t>Taşınır konsolide görevlisi: </a:t>
            </a:r>
            <a:endParaRPr lang="tr-TR" sz="3200" b="1" dirty="0" smtClean="0">
              <a:latin typeface="Arial" pitchFamily="34" charset="0"/>
              <a:cs typeface="Arial" pitchFamily="34" charset="0"/>
            </a:endParaRPr>
          </a:p>
          <a:p>
            <a:pPr algn="just"/>
            <a:endParaRPr lang="tr-TR" sz="3200" b="1" dirty="0">
              <a:latin typeface="Arial" pitchFamily="34" charset="0"/>
              <a:cs typeface="Arial" pitchFamily="34" charset="0"/>
            </a:endParaRPr>
          </a:p>
          <a:p>
            <a:pPr algn="just"/>
            <a:r>
              <a:rPr lang="tr-TR" sz="2400" b="1" dirty="0" smtClean="0">
                <a:latin typeface="Arial" pitchFamily="34" charset="0"/>
                <a:cs typeface="Arial" pitchFamily="34" charset="0"/>
              </a:rPr>
              <a:t>Kamu </a:t>
            </a:r>
            <a:r>
              <a:rPr lang="tr-TR" sz="2400" b="1" dirty="0">
                <a:latin typeface="Arial" pitchFamily="34" charset="0"/>
                <a:cs typeface="Arial" pitchFamily="34" charset="0"/>
              </a:rPr>
              <a:t>idaresinin </a:t>
            </a:r>
            <a:r>
              <a:rPr lang="tr-TR" sz="2400" b="1" dirty="0">
                <a:solidFill>
                  <a:srgbClr val="FF0000"/>
                </a:solidFill>
                <a:latin typeface="Arial" pitchFamily="34" charset="0"/>
                <a:cs typeface="Arial" pitchFamily="34" charset="0"/>
              </a:rPr>
              <a:t>taşınır kayıt yetkilisinden </a:t>
            </a:r>
            <a:r>
              <a:rPr lang="tr-TR" sz="2400" b="1" dirty="0">
                <a:latin typeface="Arial" pitchFamily="34" charset="0"/>
                <a:cs typeface="Arial" pitchFamily="34" charset="0"/>
              </a:rPr>
              <a:t>aldığı harcama birimi taşınır hesaplarını konsolide ederek taşınır hesap cetvellerini hazırlamak ve biriminin bir üst teşkilattaki taşınır konsolide görevlisine vermekle sorumlu olan </a:t>
            </a:r>
            <a:r>
              <a:rPr lang="tr-TR" sz="2400" b="1" dirty="0" smtClean="0">
                <a:latin typeface="Arial" pitchFamily="34" charset="0"/>
                <a:cs typeface="Arial" pitchFamily="34" charset="0"/>
              </a:rPr>
              <a:t>görevlileri ifade eder.</a:t>
            </a:r>
            <a:endParaRPr lang="tr-TR" sz="200" b="1" i="1" dirty="0">
              <a:solidFill>
                <a:srgbClr val="C00000"/>
              </a:solidFill>
              <a:latin typeface="Arial" pitchFamily="34" charset="0"/>
              <a:cs typeface="Arial" pitchFamily="34" charset="0"/>
            </a:endParaRPr>
          </a:p>
        </p:txBody>
      </p:sp>
      <p:sp>
        <p:nvSpPr>
          <p:cNvPr id="4" name="Yuvarlatılmış Dikdörtgen 3"/>
          <p:cNvSpPr/>
          <p:nvPr/>
        </p:nvSpPr>
        <p:spPr>
          <a:xfrm>
            <a:off x="7164288" y="623178"/>
            <a:ext cx="1944216"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Tanımlar</a:t>
            </a:r>
            <a:endParaRPr lang="tr-TR" sz="2400" b="1" dirty="0">
              <a:latin typeface="Arial" pitchFamily="34" charset="0"/>
              <a:cs typeface="Arial" pitchFamily="34" charset="0"/>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098" y="644486"/>
            <a:ext cx="1466148" cy="830191"/>
          </a:xfrm>
          <a:prstGeom prst="rect">
            <a:avLst/>
          </a:prstGeom>
        </p:spPr>
      </p:pic>
    </p:spTree>
    <p:extLst>
      <p:ext uri="{BB962C8B-B14F-4D97-AF65-F5344CB8AC3E}">
        <p14:creationId xmlns:p14="http://schemas.microsoft.com/office/powerpoint/2010/main" val="322639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u="sng" dirty="0"/>
              <a:t>Taşınır Mal İşlemlerinde </a:t>
            </a:r>
            <a:r>
              <a:rPr lang="tr-TR" sz="3200" b="1" u="sng" dirty="0" smtClean="0"/>
              <a:t>Sorumlular</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062651"/>
          </a:xfrm>
          <a:prstGeom prst="rect">
            <a:avLst/>
          </a:prstGeom>
        </p:spPr>
        <p:txBody>
          <a:bodyPr wrap="square">
            <a:spAutoFit/>
          </a:bodyPr>
          <a:lstStyle/>
          <a:p>
            <a:pPr algn="just"/>
            <a:endParaRPr lang="tr-TR" sz="2400" b="1" u="sng" dirty="0" smtClean="0"/>
          </a:p>
          <a:p>
            <a:pPr marL="342900" indent="-342900" algn="just">
              <a:buFont typeface="Wingdings" pitchFamily="2" charset="2"/>
              <a:buChar char="v"/>
            </a:pPr>
            <a:r>
              <a:rPr lang="tr-TR" sz="2400" b="1" dirty="0" smtClean="0">
                <a:solidFill>
                  <a:srgbClr val="C00000"/>
                </a:solidFill>
              </a:rPr>
              <a:t>Harcama </a:t>
            </a:r>
            <a:r>
              <a:rPr lang="tr-TR" sz="2400" b="1" dirty="0">
                <a:solidFill>
                  <a:srgbClr val="C00000"/>
                </a:solidFill>
              </a:rPr>
              <a:t>Y</a:t>
            </a:r>
            <a:r>
              <a:rPr lang="tr-TR" sz="2400" b="1" dirty="0" smtClean="0">
                <a:solidFill>
                  <a:srgbClr val="C00000"/>
                </a:solidFill>
              </a:rPr>
              <a:t>etkilisi </a:t>
            </a:r>
          </a:p>
          <a:p>
            <a:pPr marL="342900" indent="-342900" algn="just">
              <a:buFont typeface="Wingdings" pitchFamily="2" charset="2"/>
              <a:buChar char="v"/>
            </a:pPr>
            <a:endParaRPr lang="tr-TR" sz="2400" b="1" dirty="0" smtClean="0">
              <a:solidFill>
                <a:srgbClr val="C00000"/>
              </a:solidFill>
            </a:endParaRPr>
          </a:p>
          <a:p>
            <a:pPr marL="342900" indent="-342900" algn="just">
              <a:buFont typeface="Wingdings" pitchFamily="2" charset="2"/>
              <a:buChar char="v"/>
            </a:pPr>
            <a:r>
              <a:rPr lang="tr-TR" sz="2400" b="1" dirty="0" smtClean="0">
                <a:solidFill>
                  <a:srgbClr val="C00000"/>
                </a:solidFill>
              </a:rPr>
              <a:t>Taşınır </a:t>
            </a:r>
            <a:r>
              <a:rPr lang="tr-TR" sz="2400" b="1" dirty="0">
                <a:solidFill>
                  <a:srgbClr val="C00000"/>
                </a:solidFill>
              </a:rPr>
              <a:t>Kontrol </a:t>
            </a:r>
            <a:r>
              <a:rPr lang="tr-TR" sz="2400" b="1" dirty="0" smtClean="0">
                <a:solidFill>
                  <a:srgbClr val="C00000"/>
                </a:solidFill>
              </a:rPr>
              <a:t>Yetkilisi </a:t>
            </a:r>
          </a:p>
          <a:p>
            <a:pPr marL="342900" indent="-342900" algn="just">
              <a:buFont typeface="Wingdings" pitchFamily="2" charset="2"/>
              <a:buChar char="v"/>
            </a:pPr>
            <a:endParaRPr lang="tr-TR" sz="2400" b="1" dirty="0" smtClean="0">
              <a:solidFill>
                <a:srgbClr val="C00000"/>
              </a:solidFill>
            </a:endParaRPr>
          </a:p>
          <a:p>
            <a:pPr marL="342900" indent="-342900" algn="just">
              <a:buFont typeface="Wingdings" pitchFamily="2" charset="2"/>
              <a:buChar char="v"/>
            </a:pPr>
            <a:r>
              <a:rPr lang="tr-TR" sz="2400" b="1" dirty="0" smtClean="0">
                <a:solidFill>
                  <a:srgbClr val="C00000"/>
                </a:solidFill>
              </a:rPr>
              <a:t>Taşınır Kayıt Yetkilisi</a:t>
            </a:r>
          </a:p>
          <a:p>
            <a:pPr marL="342900" indent="-342900" algn="just">
              <a:buFont typeface="Wingdings" pitchFamily="2" charset="2"/>
              <a:buChar char="v"/>
            </a:pPr>
            <a:endParaRPr lang="tr-TR" sz="2400" b="1" dirty="0" smtClean="0">
              <a:solidFill>
                <a:srgbClr val="C00000"/>
              </a:solidFill>
            </a:endParaRPr>
          </a:p>
          <a:p>
            <a:pPr marL="342900" indent="-342900" algn="just">
              <a:buFont typeface="Wingdings" pitchFamily="2" charset="2"/>
              <a:buChar char="v"/>
            </a:pPr>
            <a:r>
              <a:rPr lang="tr-TR" sz="2400" b="1" dirty="0" smtClean="0">
                <a:solidFill>
                  <a:srgbClr val="C00000"/>
                </a:solidFill>
              </a:rPr>
              <a:t>Kullanılmak Üzere </a:t>
            </a:r>
            <a:r>
              <a:rPr lang="tr-TR" sz="2400" b="1" dirty="0">
                <a:solidFill>
                  <a:srgbClr val="C00000"/>
                </a:solidFill>
              </a:rPr>
              <a:t>T</a:t>
            </a:r>
            <a:r>
              <a:rPr lang="tr-TR" sz="2400" b="1" dirty="0" smtClean="0">
                <a:solidFill>
                  <a:srgbClr val="C00000"/>
                </a:solidFill>
              </a:rPr>
              <a:t>aşınır </a:t>
            </a:r>
            <a:r>
              <a:rPr lang="tr-TR" sz="2400" b="1" dirty="0">
                <a:solidFill>
                  <a:srgbClr val="C00000"/>
                </a:solidFill>
              </a:rPr>
              <a:t>T</a:t>
            </a:r>
            <a:r>
              <a:rPr lang="tr-TR" sz="2400" b="1" dirty="0" smtClean="0">
                <a:solidFill>
                  <a:srgbClr val="C00000"/>
                </a:solidFill>
              </a:rPr>
              <a:t>eslim </a:t>
            </a:r>
            <a:r>
              <a:rPr lang="tr-TR" sz="2400" b="1" dirty="0">
                <a:solidFill>
                  <a:srgbClr val="C00000"/>
                </a:solidFill>
              </a:rPr>
              <a:t>E</a:t>
            </a:r>
            <a:r>
              <a:rPr lang="tr-TR" sz="2400" b="1" dirty="0" smtClean="0">
                <a:solidFill>
                  <a:srgbClr val="C00000"/>
                </a:solidFill>
              </a:rPr>
              <a:t>dilen Kamu Görevlileri</a:t>
            </a:r>
          </a:p>
          <a:p>
            <a:pPr marL="342900" indent="-342900" algn="just">
              <a:buFont typeface="Wingdings" pitchFamily="2" charset="2"/>
              <a:buChar char="v"/>
            </a:pPr>
            <a:endParaRPr lang="tr-TR" sz="2400" b="1" dirty="0" smtClean="0">
              <a:solidFill>
                <a:srgbClr val="C00000"/>
              </a:solidFill>
            </a:endParaRPr>
          </a:p>
          <a:p>
            <a:pPr marL="342900" indent="-342900" algn="just">
              <a:buFont typeface="Wingdings" pitchFamily="2" charset="2"/>
              <a:buChar char="v"/>
            </a:pPr>
            <a:r>
              <a:rPr lang="tr-TR" sz="2400" b="1" dirty="0" smtClean="0">
                <a:solidFill>
                  <a:srgbClr val="C00000"/>
                </a:solidFill>
              </a:rPr>
              <a:t>Muhasebe Yetkilisi</a:t>
            </a:r>
            <a:endParaRPr lang="tr-TR" sz="2400" b="1" dirty="0">
              <a:solidFill>
                <a:srgbClr val="C00000"/>
              </a:solidFill>
            </a:endParaRPr>
          </a:p>
          <a:p>
            <a:pPr algn="just"/>
            <a:endParaRPr lang="tr-TR" dirty="0"/>
          </a:p>
        </p:txBody>
      </p:sp>
    </p:spTree>
    <p:extLst>
      <p:ext uri="{BB962C8B-B14F-4D97-AF65-F5344CB8AC3E}">
        <p14:creationId xmlns:p14="http://schemas.microsoft.com/office/powerpoint/2010/main" val="4176810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000" b="1" dirty="0" smtClean="0"/>
              <a:t>Yönetmeliğin </a:t>
            </a:r>
            <a:r>
              <a:rPr lang="tr-TR" sz="2000" b="1" u="sng" dirty="0" smtClean="0"/>
              <a:t>5 </a:t>
            </a:r>
            <a:r>
              <a:rPr lang="tr-TR" sz="2000" b="1" u="sng" dirty="0"/>
              <a:t>inci maddesinin </a:t>
            </a:r>
            <a:r>
              <a:rPr lang="tr-TR" sz="2000" b="1" dirty="0"/>
              <a:t>birinci ve altıncı fıkrası </a:t>
            </a:r>
            <a:r>
              <a:rPr lang="tr-TR" sz="2000" b="1" dirty="0" smtClean="0"/>
              <a:t>değiştirilmiştir</a:t>
            </a:r>
            <a:r>
              <a:rPr lang="tr-TR" sz="20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877985"/>
          </a:xfrm>
          <a:prstGeom prst="rect">
            <a:avLst/>
          </a:prstGeom>
        </p:spPr>
        <p:txBody>
          <a:bodyPr wrap="square">
            <a:spAutoFit/>
          </a:bodyPr>
          <a:lstStyle/>
          <a:p>
            <a:pPr algn="just"/>
            <a:endParaRPr lang="tr-TR" dirty="0" smtClean="0"/>
          </a:p>
          <a:p>
            <a:pPr algn="just"/>
            <a:endParaRPr lang="tr-TR" dirty="0" smtClean="0"/>
          </a:p>
          <a:p>
            <a:pPr algn="just"/>
            <a:r>
              <a:rPr lang="tr-TR" sz="2400" b="1" dirty="0" smtClean="0"/>
              <a:t>(</a:t>
            </a:r>
            <a:r>
              <a:rPr lang="tr-TR" sz="2400" b="1" dirty="0"/>
              <a:t>1) Harcama yetkilileri taşınırların etkili, ekonomik, verimli ve hukuka uygun olarak edinilmesinden, kullanılmasından, kontrolünden, kayıtlarının bu Yönetmelikte belirtilen esas ve usullere göre saydam ve erişilebilir şekilde tutulmasını sağlamaktan sorumludur. Harcama yetkilileri taşınır kayıtlarının bu Yönetmelik hükümlerine uygun olarak tutulması ve taşınır mal yönetim hesabının hazırlanması sorumluluğunu </a:t>
            </a:r>
            <a:r>
              <a:rPr lang="tr-TR" sz="2400" b="1" dirty="0">
                <a:solidFill>
                  <a:srgbClr val="C00000"/>
                </a:solidFill>
              </a:rPr>
              <a:t>taşınır kayıt yetkilileri</a:t>
            </a:r>
            <a:r>
              <a:rPr lang="tr-TR" sz="2400" b="1" dirty="0"/>
              <a:t> ve </a:t>
            </a:r>
            <a:r>
              <a:rPr lang="tr-TR" sz="2400" b="1" dirty="0">
                <a:solidFill>
                  <a:srgbClr val="C00000"/>
                </a:solidFill>
              </a:rPr>
              <a:t>taşınır kontrol yetkilileri</a:t>
            </a:r>
            <a:r>
              <a:rPr lang="tr-TR" sz="2400" b="1" dirty="0"/>
              <a:t> aracılığıyla yerine getirir</a:t>
            </a:r>
            <a:r>
              <a:rPr lang="tr-TR" sz="2400" b="1" dirty="0" smtClean="0"/>
              <a:t>.</a:t>
            </a:r>
            <a:endParaRPr lang="tr-TR" sz="2400" b="1" dirty="0"/>
          </a:p>
          <a:p>
            <a:pPr algn="just"/>
            <a:endParaRPr lang="tr-TR" dirty="0"/>
          </a:p>
        </p:txBody>
      </p:sp>
      <p:sp>
        <p:nvSpPr>
          <p:cNvPr id="9" name="Yuvarlatılmış Dikdörtgen 8"/>
          <p:cNvSpPr/>
          <p:nvPr/>
        </p:nvSpPr>
        <p:spPr>
          <a:xfrm>
            <a:off x="6948264" y="623178"/>
            <a:ext cx="2160240"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Sorumluluk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816812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000" b="1" dirty="0" smtClean="0"/>
              <a:t>Yönetmeliğin </a:t>
            </a:r>
            <a:r>
              <a:rPr lang="tr-TR" sz="2000" b="1" u="sng" dirty="0" smtClean="0"/>
              <a:t>5 </a:t>
            </a:r>
            <a:r>
              <a:rPr lang="tr-TR" sz="2000" b="1" u="sng" dirty="0"/>
              <a:t>inci maddesinin </a:t>
            </a:r>
            <a:r>
              <a:rPr lang="tr-TR" sz="2000" b="1" dirty="0"/>
              <a:t>birinci ve altıncı fıkrası </a:t>
            </a:r>
            <a:r>
              <a:rPr lang="tr-TR" sz="2000" b="1" dirty="0" smtClean="0"/>
              <a:t>değiştirilmiştir</a:t>
            </a:r>
            <a:r>
              <a:rPr lang="tr-TR" sz="20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293209"/>
          </a:xfrm>
          <a:prstGeom prst="rect">
            <a:avLst/>
          </a:prstGeom>
        </p:spPr>
        <p:txBody>
          <a:bodyPr wrap="square">
            <a:spAutoFit/>
          </a:bodyPr>
          <a:lstStyle/>
          <a:p>
            <a:pPr algn="just"/>
            <a:endParaRPr lang="tr-TR" sz="1600" dirty="0" smtClean="0">
              <a:latin typeface="Arial" pitchFamily="34" charset="0"/>
              <a:cs typeface="Arial" pitchFamily="34" charset="0"/>
            </a:endParaRPr>
          </a:p>
          <a:p>
            <a:pPr algn="just"/>
            <a:endParaRPr lang="tr-TR" sz="1600" dirty="0">
              <a:latin typeface="Arial" pitchFamily="34" charset="0"/>
              <a:cs typeface="Arial" pitchFamily="34" charset="0"/>
            </a:endParaRPr>
          </a:p>
          <a:p>
            <a:pPr algn="just"/>
            <a:endParaRPr lang="tr-TR" sz="1600" dirty="0">
              <a:latin typeface="Arial" pitchFamily="34" charset="0"/>
              <a:cs typeface="Arial" pitchFamily="34" charset="0"/>
            </a:endParaRPr>
          </a:p>
          <a:p>
            <a:pPr algn="just"/>
            <a:r>
              <a:rPr lang="tr-TR" sz="1600" dirty="0" smtClean="0">
                <a:latin typeface="Arial" pitchFamily="34" charset="0"/>
                <a:cs typeface="Arial" pitchFamily="34" charset="0"/>
              </a:rPr>
              <a:t>(</a:t>
            </a:r>
            <a:r>
              <a:rPr lang="tr-TR" sz="1600" dirty="0">
                <a:latin typeface="Arial" pitchFamily="34" charset="0"/>
                <a:cs typeface="Arial" pitchFamily="34" charset="0"/>
              </a:rPr>
              <a:t>2) Harcama yetkilileri, taşınırlara ilişkin işlem ve kayıtların usule uygun olarak yapılıp yapılmadığını </a:t>
            </a:r>
            <a:r>
              <a:rPr lang="tr-TR" sz="1600" dirty="0" smtClean="0">
                <a:latin typeface="Arial" pitchFamily="34" charset="0"/>
                <a:cs typeface="Arial" pitchFamily="34" charset="0"/>
              </a:rPr>
              <a:t>kontrol etmeye </a:t>
            </a:r>
            <a:r>
              <a:rPr lang="tr-TR" sz="1600" dirty="0">
                <a:latin typeface="Arial" pitchFamily="34" charset="0"/>
                <a:cs typeface="Arial" pitchFamily="34" charset="0"/>
              </a:rPr>
              <a:t>veya ettirmeye; kasıt, kusur veya ihmal sonucu kırılan, bozulan veya kaybolan taşınırların ilgililerden </a:t>
            </a:r>
            <a:r>
              <a:rPr lang="tr-TR" sz="1600" dirty="0" smtClean="0">
                <a:latin typeface="Arial" pitchFamily="34" charset="0"/>
                <a:cs typeface="Arial" pitchFamily="34" charset="0"/>
              </a:rPr>
              <a:t>tazmini için </a:t>
            </a:r>
            <a:r>
              <a:rPr lang="tr-TR" sz="1600" dirty="0">
                <a:latin typeface="Arial" pitchFamily="34" charset="0"/>
                <a:cs typeface="Arial" pitchFamily="34" charset="0"/>
              </a:rPr>
              <a:t>gerekli işlemleri yapmaya veya yaptırmaya yetkilidir</a:t>
            </a:r>
            <a:r>
              <a:rPr lang="tr-TR" sz="1600" dirty="0" smtClean="0">
                <a:latin typeface="Arial" pitchFamily="34" charset="0"/>
                <a:cs typeface="Arial" pitchFamily="34" charset="0"/>
              </a:rPr>
              <a:t>.</a:t>
            </a:r>
          </a:p>
          <a:p>
            <a:pPr algn="just"/>
            <a:endParaRPr lang="tr-TR" sz="1600" dirty="0" smtClean="0">
              <a:latin typeface="Arial" pitchFamily="34" charset="0"/>
              <a:cs typeface="Arial" pitchFamily="34" charset="0"/>
            </a:endParaRPr>
          </a:p>
          <a:p>
            <a:pPr algn="just"/>
            <a:endParaRPr lang="tr-TR" sz="1600" dirty="0">
              <a:latin typeface="Arial" pitchFamily="34" charset="0"/>
              <a:cs typeface="Arial" pitchFamily="34" charset="0"/>
            </a:endParaRPr>
          </a:p>
          <a:p>
            <a:pPr algn="just"/>
            <a:r>
              <a:rPr lang="tr-TR" sz="1600" dirty="0">
                <a:latin typeface="Arial" pitchFamily="34" charset="0"/>
                <a:cs typeface="Arial" pitchFamily="34" charset="0"/>
              </a:rPr>
              <a:t>(3) Kamu idarelerine ait taşınırların muhafazası ile görevli olan veya kendilerine kullanılmak üzere </a:t>
            </a:r>
            <a:r>
              <a:rPr lang="tr-TR" sz="1600" dirty="0" smtClean="0">
                <a:latin typeface="Arial" pitchFamily="34" charset="0"/>
                <a:cs typeface="Arial" pitchFamily="34" charset="0"/>
              </a:rPr>
              <a:t>taşınır teslim </a:t>
            </a:r>
            <a:r>
              <a:rPr lang="tr-TR" sz="1600" dirty="0">
                <a:latin typeface="Arial" pitchFamily="34" charset="0"/>
                <a:cs typeface="Arial" pitchFamily="34" charset="0"/>
              </a:rPr>
              <a:t>edilen kamu görevlileri bu taşınırları en iyi şekilde muhafaza etmek, gerekli bakım ve onarımlarını yapmak </a:t>
            </a:r>
            <a:r>
              <a:rPr lang="tr-TR" sz="1600" dirty="0" smtClean="0">
                <a:latin typeface="Arial" pitchFamily="34" charset="0"/>
                <a:cs typeface="Arial" pitchFamily="34" charset="0"/>
              </a:rPr>
              <a:t>veya yaptırmak</a:t>
            </a:r>
            <a:r>
              <a:rPr lang="tr-TR" sz="1600" dirty="0">
                <a:latin typeface="Arial" pitchFamily="34" charset="0"/>
                <a:cs typeface="Arial" pitchFamily="34" charset="0"/>
              </a:rPr>
              <a:t>, veriliş amacına uygun bir şekilde kullanmak ve görevin sona ermesi veya görevden ayrılma halinde </a:t>
            </a:r>
            <a:r>
              <a:rPr lang="tr-TR" sz="1600" dirty="0" smtClean="0">
                <a:latin typeface="Arial" pitchFamily="34" charset="0"/>
                <a:cs typeface="Arial" pitchFamily="34" charset="0"/>
              </a:rPr>
              <a:t>iade etmek </a:t>
            </a:r>
            <a:r>
              <a:rPr lang="tr-TR" sz="1600" dirty="0">
                <a:latin typeface="Arial" pitchFamily="34" charset="0"/>
                <a:cs typeface="Arial" pitchFamily="34" charset="0"/>
              </a:rPr>
              <a:t>zorundadırlar.</a:t>
            </a:r>
            <a:endParaRPr lang="tr-TR" sz="1200" dirty="0">
              <a:latin typeface="Arial" pitchFamily="34" charset="0"/>
              <a:cs typeface="Arial" pitchFamily="34" charset="0"/>
            </a:endParaRPr>
          </a:p>
        </p:txBody>
      </p:sp>
      <p:sp>
        <p:nvSpPr>
          <p:cNvPr id="9" name="Yuvarlatılmış Dikdörtgen 8"/>
          <p:cNvSpPr/>
          <p:nvPr/>
        </p:nvSpPr>
        <p:spPr>
          <a:xfrm>
            <a:off x="6948264" y="623178"/>
            <a:ext cx="2160240"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Sorumluluk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44982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000" b="1" dirty="0" smtClean="0"/>
              <a:t>Yönetmeliğin </a:t>
            </a:r>
            <a:r>
              <a:rPr lang="tr-TR" sz="2000" b="1" u="sng" dirty="0" smtClean="0"/>
              <a:t>5 </a:t>
            </a:r>
            <a:r>
              <a:rPr lang="tr-TR" sz="2000" b="1" u="sng" dirty="0"/>
              <a:t>inci maddesinin </a:t>
            </a:r>
            <a:r>
              <a:rPr lang="tr-TR" sz="2000" b="1" dirty="0"/>
              <a:t>birinci ve altıncı fıkrası </a:t>
            </a:r>
            <a:r>
              <a:rPr lang="tr-TR" sz="2000" b="1" dirty="0" smtClean="0"/>
              <a:t>değiştirilmiştir</a:t>
            </a:r>
            <a:r>
              <a:rPr lang="tr-TR" sz="20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970318"/>
          </a:xfrm>
          <a:prstGeom prst="rect">
            <a:avLst/>
          </a:prstGeom>
        </p:spPr>
        <p:txBody>
          <a:bodyPr wrap="square">
            <a:spAutoFit/>
          </a:bodyPr>
          <a:lstStyle/>
          <a:p>
            <a:pPr algn="just"/>
            <a:endParaRPr lang="tr-TR" dirty="0" smtClean="0"/>
          </a:p>
          <a:p>
            <a:pPr algn="just"/>
            <a:endParaRPr lang="tr-TR" dirty="0" smtClean="0"/>
          </a:p>
          <a:p>
            <a:pPr algn="just"/>
            <a:r>
              <a:rPr lang="tr-TR" sz="2400" dirty="0"/>
              <a:t>D</a:t>
            </a:r>
            <a:r>
              <a:rPr lang="tr-TR" sz="2400" dirty="0" smtClean="0"/>
              <a:t>ördüncü fıkrada </a:t>
            </a:r>
            <a:r>
              <a:rPr lang="tr-TR" sz="2400" dirty="0"/>
              <a:t>yer alan “</a:t>
            </a:r>
            <a:r>
              <a:rPr lang="tr-TR" sz="2400" b="1" dirty="0"/>
              <a:t>Zimmetle teslim edilen</a:t>
            </a:r>
            <a:r>
              <a:rPr lang="tr-TR" sz="2400" dirty="0"/>
              <a:t>” ibaresi “</a:t>
            </a:r>
            <a:r>
              <a:rPr lang="tr-TR" sz="2400" b="1" dirty="0">
                <a:solidFill>
                  <a:srgbClr val="C00000"/>
                </a:solidFill>
              </a:rPr>
              <a:t>Kamu görevlilerinin kullanımına verilen</a:t>
            </a:r>
            <a:r>
              <a:rPr lang="tr-TR" sz="2400" dirty="0"/>
              <a:t>” şeklinde </a:t>
            </a:r>
            <a:r>
              <a:rPr lang="tr-TR" sz="2400" dirty="0" smtClean="0"/>
              <a:t>değiştirilmiştir</a:t>
            </a:r>
            <a:r>
              <a:rPr lang="tr-TR" sz="2400" dirty="0"/>
              <a:t>. </a:t>
            </a:r>
          </a:p>
          <a:p>
            <a:pPr algn="just"/>
            <a:endParaRPr lang="tr-TR" sz="2400" b="1" dirty="0" smtClean="0"/>
          </a:p>
          <a:p>
            <a:pPr algn="just"/>
            <a:endParaRPr lang="tr-TR" sz="2400" b="1" dirty="0"/>
          </a:p>
          <a:p>
            <a:pPr algn="just"/>
            <a:r>
              <a:rPr lang="tr-TR" sz="2400" dirty="0" smtClean="0"/>
              <a:t>(</a:t>
            </a:r>
            <a:r>
              <a:rPr lang="tr-TR" sz="2400" dirty="0"/>
              <a:t>4) </a:t>
            </a:r>
            <a:r>
              <a:rPr lang="tr-TR" sz="2400" b="1" dirty="0">
                <a:solidFill>
                  <a:srgbClr val="C00000"/>
                </a:solidFill>
              </a:rPr>
              <a:t>Kamu görevlilerinin kullanımına verilen</a:t>
            </a:r>
            <a:r>
              <a:rPr lang="tr-TR" sz="2400" b="1" dirty="0" smtClean="0"/>
              <a:t> </a:t>
            </a:r>
            <a:r>
              <a:rPr lang="tr-TR" sz="2400" dirty="0"/>
              <a:t>dayanıklı taşınırlar, kullanıcıları tarafından başkasına devredilemez. Kullanıcılarının görevden ayrılması halinde söz konusu taşınırların ambara iade edilmesi zorunludur. Bu şekilde teslim yapılmadan personelin kurumla ilişiği kesilmez. </a:t>
            </a:r>
            <a:endParaRPr lang="tr-TR" dirty="0"/>
          </a:p>
        </p:txBody>
      </p:sp>
      <p:sp>
        <p:nvSpPr>
          <p:cNvPr id="9" name="Yuvarlatılmış Dikdörtgen 8"/>
          <p:cNvSpPr/>
          <p:nvPr/>
        </p:nvSpPr>
        <p:spPr>
          <a:xfrm>
            <a:off x="6948264" y="623178"/>
            <a:ext cx="2160240"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Sorumluluk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332880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000" b="1" dirty="0" smtClean="0"/>
              <a:t>Yönetmeliğin </a:t>
            </a:r>
            <a:r>
              <a:rPr lang="tr-TR" sz="2000" b="1" u="sng" dirty="0" smtClean="0"/>
              <a:t>5 </a:t>
            </a:r>
            <a:r>
              <a:rPr lang="tr-TR" sz="2000" b="1" u="sng" dirty="0"/>
              <a:t>inci maddesinin </a:t>
            </a:r>
            <a:r>
              <a:rPr lang="tr-TR" sz="2000" b="1" dirty="0"/>
              <a:t>birinci ve altıncı fıkrası </a:t>
            </a:r>
            <a:r>
              <a:rPr lang="tr-TR" sz="2000" b="1" dirty="0" smtClean="0"/>
              <a:t>değiştirilmiştir</a:t>
            </a:r>
            <a:r>
              <a:rPr lang="tr-TR" sz="20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985433"/>
          </a:xfrm>
          <a:prstGeom prst="rect">
            <a:avLst/>
          </a:prstGeom>
        </p:spPr>
        <p:txBody>
          <a:bodyPr wrap="square">
            <a:spAutoFit/>
          </a:bodyPr>
          <a:lstStyle/>
          <a:p>
            <a:pPr algn="just"/>
            <a:endParaRPr lang="tr-TR" sz="1600" dirty="0" smtClean="0">
              <a:latin typeface="Arial" pitchFamily="34" charset="0"/>
              <a:cs typeface="Arial" pitchFamily="34" charset="0"/>
            </a:endParaRPr>
          </a:p>
          <a:p>
            <a:pPr algn="just"/>
            <a:endParaRPr lang="tr-TR" sz="1600" dirty="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endParaRPr lang="tr-TR" sz="1600" dirty="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r>
              <a:rPr lang="tr-TR" dirty="0" smtClean="0">
                <a:latin typeface="Arial" pitchFamily="34" charset="0"/>
                <a:cs typeface="Arial" pitchFamily="34" charset="0"/>
              </a:rPr>
              <a:t>(</a:t>
            </a:r>
            <a:r>
              <a:rPr lang="tr-TR" dirty="0">
                <a:latin typeface="Arial" pitchFamily="34" charset="0"/>
                <a:cs typeface="Arial" pitchFamily="34" charset="0"/>
              </a:rPr>
              <a:t>5) Taşınırların muhafazasından ve yönetilmesinden sorumlu olanların, gerekli tedbirlerin alınmaması </a:t>
            </a:r>
            <a:r>
              <a:rPr lang="tr-TR" dirty="0" smtClean="0">
                <a:latin typeface="Arial" pitchFamily="34" charset="0"/>
                <a:cs typeface="Arial" pitchFamily="34" charset="0"/>
              </a:rPr>
              <a:t>veya özenin </a:t>
            </a:r>
            <a:r>
              <a:rPr lang="tr-TR" dirty="0">
                <a:latin typeface="Arial" pitchFamily="34" charset="0"/>
                <a:cs typeface="Arial" pitchFamily="34" charset="0"/>
              </a:rPr>
              <a:t>gösterilmemesi nedeniyle taşınırın kullanılmaz hale gelmesi veya yok olması sonucunda sebep oldukları </a:t>
            </a:r>
            <a:r>
              <a:rPr lang="tr-TR" dirty="0" smtClean="0">
                <a:latin typeface="Arial" pitchFamily="34" charset="0"/>
                <a:cs typeface="Arial" pitchFamily="34" charset="0"/>
              </a:rPr>
              <a:t>kamu zararları </a:t>
            </a:r>
            <a:r>
              <a:rPr lang="tr-TR" dirty="0">
                <a:latin typeface="Arial" pitchFamily="34" charset="0"/>
                <a:cs typeface="Arial" pitchFamily="34" charset="0"/>
              </a:rPr>
              <a:t>hakkında, 27/9/2006 tarihli ve 2006/11058 sayılı Bakanlar Kurulu Kararı ile yürürlüğe konulan </a:t>
            </a:r>
            <a:r>
              <a:rPr lang="tr-TR" b="1" dirty="0" smtClean="0">
                <a:latin typeface="Arial" pitchFamily="34" charset="0"/>
                <a:cs typeface="Arial" pitchFamily="34" charset="0"/>
              </a:rPr>
              <a:t>Kamu Zararlarının </a:t>
            </a:r>
            <a:r>
              <a:rPr lang="tr-TR" b="1" dirty="0">
                <a:latin typeface="Arial" pitchFamily="34" charset="0"/>
                <a:cs typeface="Arial" pitchFamily="34" charset="0"/>
              </a:rPr>
              <a:t>Tahsiline İlişkin Usul ve Esaslar Hakkında Yönetmelik</a:t>
            </a:r>
            <a:r>
              <a:rPr lang="tr-TR" dirty="0">
                <a:latin typeface="Arial" pitchFamily="34" charset="0"/>
                <a:cs typeface="Arial" pitchFamily="34" charset="0"/>
              </a:rPr>
              <a:t> hükümleri uygulanır.</a:t>
            </a:r>
            <a:endParaRPr lang="tr-TR" sz="1400" dirty="0">
              <a:latin typeface="Arial" pitchFamily="34" charset="0"/>
              <a:cs typeface="Arial" pitchFamily="34" charset="0"/>
            </a:endParaRPr>
          </a:p>
        </p:txBody>
      </p:sp>
      <p:sp>
        <p:nvSpPr>
          <p:cNvPr id="9" name="Yuvarlatılmış Dikdörtgen 8"/>
          <p:cNvSpPr/>
          <p:nvPr/>
        </p:nvSpPr>
        <p:spPr>
          <a:xfrm>
            <a:off x="6948264" y="623178"/>
            <a:ext cx="2160240"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Sorumluluk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964197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000" b="1" dirty="0" smtClean="0"/>
              <a:t>Yönetmeliğin </a:t>
            </a:r>
            <a:r>
              <a:rPr lang="tr-TR" sz="2000" b="1" u="sng" dirty="0" smtClean="0"/>
              <a:t>5 </a:t>
            </a:r>
            <a:r>
              <a:rPr lang="tr-TR" sz="2000" b="1" u="sng" dirty="0"/>
              <a:t>inci maddesinin </a:t>
            </a:r>
            <a:r>
              <a:rPr lang="tr-TR" sz="2000" b="1" dirty="0"/>
              <a:t>birinci ve altıncı fıkrası </a:t>
            </a:r>
            <a:r>
              <a:rPr lang="tr-TR" sz="2000" b="1" dirty="0" smtClean="0"/>
              <a:t>değiştirilmiştir</a:t>
            </a:r>
            <a:r>
              <a:rPr lang="tr-TR" sz="20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6471" y="877384"/>
            <a:ext cx="8784976" cy="3231654"/>
          </a:xfrm>
          <a:prstGeom prst="rect">
            <a:avLst/>
          </a:prstGeom>
        </p:spPr>
        <p:txBody>
          <a:bodyPr wrap="square">
            <a:spAutoFit/>
          </a:bodyPr>
          <a:lstStyle/>
          <a:p>
            <a:pPr algn="just"/>
            <a:endParaRPr lang="tr-TR" dirty="0" smtClean="0"/>
          </a:p>
          <a:p>
            <a:pPr algn="just"/>
            <a:endParaRPr lang="tr-TR" dirty="0" smtClean="0"/>
          </a:p>
          <a:p>
            <a:pPr algn="just"/>
            <a:r>
              <a:rPr lang="tr-TR" sz="2400" b="1" dirty="0" smtClean="0"/>
              <a:t>(</a:t>
            </a:r>
            <a:r>
              <a:rPr lang="tr-TR" sz="2400" b="1" dirty="0"/>
              <a:t>6) </a:t>
            </a:r>
            <a:r>
              <a:rPr lang="tr-TR" sz="2400" dirty="0"/>
              <a:t>Kullanılmak üzere kendilerine taşınır teslim edilen kamu görevlilerinin kasıt, kusur, ihmal veya tedbirsizlik ya da dikkatsizlikleri nedeniyle oluşan kamu zararı, değer tespit komisyonu tarafından tespit edilecek </a:t>
            </a:r>
            <a:r>
              <a:rPr lang="tr-TR" sz="2400" b="1" dirty="0">
                <a:solidFill>
                  <a:srgbClr val="C00000"/>
                </a:solidFill>
              </a:rPr>
              <a:t>gerçeğe uygun değer</a:t>
            </a:r>
            <a:r>
              <a:rPr lang="tr-TR" sz="2400" b="1" dirty="0"/>
              <a:t> </a:t>
            </a:r>
            <a:r>
              <a:rPr lang="tr-TR" sz="2400" dirty="0"/>
              <a:t>üzerinden, ilgili mevzuat hükümleri uygulanmak suretiyle tahsil edilir. </a:t>
            </a:r>
            <a:r>
              <a:rPr lang="tr-TR" sz="2400" b="1" dirty="0">
                <a:solidFill>
                  <a:srgbClr val="C00000"/>
                </a:solidFill>
              </a:rPr>
              <a:t>Ortak kullanım alanına tahsis edilen dayanıklı taşınırlarda meydana gelen kamu zararı ise zararın oluşmasında kasıt, kusur veya ihmali olanlardan tahsil edilir</a:t>
            </a:r>
            <a:r>
              <a:rPr lang="tr-TR" sz="2400" b="1" dirty="0" smtClean="0">
                <a:solidFill>
                  <a:srgbClr val="C00000"/>
                </a:solidFill>
              </a:rPr>
              <a:t>.</a:t>
            </a:r>
            <a:endParaRPr lang="tr-TR" sz="2400" b="1" dirty="0"/>
          </a:p>
        </p:txBody>
      </p:sp>
      <p:sp>
        <p:nvSpPr>
          <p:cNvPr id="9" name="Yuvarlatılmış Dikdörtgen 8"/>
          <p:cNvSpPr/>
          <p:nvPr/>
        </p:nvSpPr>
        <p:spPr>
          <a:xfrm>
            <a:off x="6948264" y="623178"/>
            <a:ext cx="2160240"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Sorumluluk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73032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000" b="1" dirty="0" smtClean="0"/>
              <a:t>Yönetmeliğin </a:t>
            </a:r>
            <a:r>
              <a:rPr lang="tr-TR" sz="2000" b="1" u="sng" dirty="0" smtClean="0"/>
              <a:t>5 </a:t>
            </a:r>
            <a:r>
              <a:rPr lang="tr-TR" sz="2000" b="1" u="sng" dirty="0"/>
              <a:t>inci maddesinin </a:t>
            </a:r>
            <a:r>
              <a:rPr lang="tr-TR" sz="2000" b="1" dirty="0"/>
              <a:t>birinci ve altıncı fıkrası </a:t>
            </a:r>
            <a:r>
              <a:rPr lang="tr-TR" sz="2000" b="1" dirty="0" smtClean="0"/>
              <a:t>değiştirilmiştir</a:t>
            </a:r>
            <a:r>
              <a:rPr lang="tr-TR" sz="20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1493096"/>
            <a:ext cx="8784976" cy="1631216"/>
          </a:xfrm>
          <a:prstGeom prst="rect">
            <a:avLst/>
          </a:prstGeom>
        </p:spPr>
        <p:txBody>
          <a:bodyPr wrap="square">
            <a:spAutoFit/>
          </a:bodyPr>
          <a:lstStyle/>
          <a:p>
            <a:pPr algn="just"/>
            <a:endParaRPr lang="tr-TR" sz="2000"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r>
              <a:rPr lang="tr-TR" sz="2000" dirty="0" smtClean="0">
                <a:latin typeface="Arial" pitchFamily="34" charset="0"/>
                <a:cs typeface="Arial" pitchFamily="34" charset="0"/>
              </a:rPr>
              <a:t>(</a:t>
            </a:r>
            <a:r>
              <a:rPr lang="tr-TR" sz="2000" dirty="0">
                <a:latin typeface="Arial" pitchFamily="34" charset="0"/>
                <a:cs typeface="Arial" pitchFamily="34" charset="0"/>
              </a:rPr>
              <a:t>7) Taşınırların özelliğinden veya olağan kullanımından kaynaklanan yıpranma ile usulüne uygun </a:t>
            </a:r>
            <a:r>
              <a:rPr lang="tr-TR" sz="2000" dirty="0" smtClean="0">
                <a:latin typeface="Arial" pitchFamily="34" charset="0"/>
                <a:cs typeface="Arial" pitchFamily="34" charset="0"/>
              </a:rPr>
              <a:t>olarak belirlenen </a:t>
            </a:r>
            <a:r>
              <a:rPr lang="tr-TR" sz="2000" dirty="0">
                <a:latin typeface="Arial" pitchFamily="34" charset="0"/>
                <a:cs typeface="Arial" pitchFamily="34" charset="0"/>
              </a:rPr>
              <a:t>firelerden dolayı sorumluluk aranmaz.</a:t>
            </a:r>
            <a:endParaRPr lang="tr-TR" sz="2800" dirty="0">
              <a:latin typeface="Arial" pitchFamily="34" charset="0"/>
              <a:cs typeface="Arial" pitchFamily="34" charset="0"/>
            </a:endParaRPr>
          </a:p>
        </p:txBody>
      </p:sp>
      <p:sp>
        <p:nvSpPr>
          <p:cNvPr id="9" name="Yuvarlatılmış Dikdörtgen 8"/>
          <p:cNvSpPr/>
          <p:nvPr/>
        </p:nvSpPr>
        <p:spPr>
          <a:xfrm>
            <a:off x="6948264" y="623178"/>
            <a:ext cx="2160240"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b="1" dirty="0" smtClean="0">
                <a:latin typeface="Arial" pitchFamily="34" charset="0"/>
                <a:cs typeface="Arial" pitchFamily="34" charset="0"/>
              </a:rPr>
              <a:t>Sorumluluk</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119483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800" b="1" dirty="0">
                <a:solidFill>
                  <a:schemeClr val="bg1">
                    <a:lumMod val="95000"/>
                  </a:schemeClr>
                </a:solidFill>
                <a:latin typeface="Arial" pitchFamily="34" charset="0"/>
                <a:cs typeface="Arial" pitchFamily="34" charset="0"/>
              </a:rPr>
              <a:t>Yapılan düzenlemeyle;</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323528" y="771550"/>
            <a:ext cx="8712968" cy="3170099"/>
          </a:xfrm>
          <a:prstGeom prst="rect">
            <a:avLst/>
          </a:prstGeom>
          <a:noFill/>
        </p:spPr>
        <p:txBody>
          <a:bodyPr wrap="square">
            <a:spAutoFit/>
          </a:bodyPr>
          <a:lstStyle/>
          <a:p>
            <a:endParaRPr lang="tr-TR" sz="2000" b="1" dirty="0" smtClean="0">
              <a:latin typeface="Arial" pitchFamily="34" charset="0"/>
              <a:cs typeface="Arial" pitchFamily="34" charset="0"/>
            </a:endParaRPr>
          </a:p>
          <a:p>
            <a:pPr marL="285750" indent="-285750">
              <a:buFont typeface="Wingdings" pitchFamily="2" charset="2"/>
              <a:buChar char="v"/>
            </a:pPr>
            <a:r>
              <a:rPr lang="tr-TR" sz="2000" b="1" dirty="0" smtClean="0">
                <a:latin typeface="Arial" pitchFamily="34" charset="0"/>
                <a:cs typeface="Arial" pitchFamily="34" charset="0"/>
              </a:rPr>
              <a:t>Zimmet </a:t>
            </a:r>
            <a:r>
              <a:rPr lang="tr-TR" sz="2000" b="1" dirty="0">
                <a:latin typeface="Arial" pitchFamily="34" charset="0"/>
                <a:cs typeface="Arial" pitchFamily="34" charset="0"/>
              </a:rPr>
              <a:t>algısının oluşturduğu olumsuz bakış açısının değiştirilmesi amacıyla belge adında düzenleme yapılmakta</a:t>
            </a:r>
            <a:r>
              <a:rPr lang="tr-TR" sz="2000" b="1" dirty="0" smtClean="0">
                <a:latin typeface="Arial" pitchFamily="34" charset="0"/>
                <a:cs typeface="Arial" pitchFamily="34" charset="0"/>
              </a:rPr>
              <a:t>,</a:t>
            </a:r>
          </a:p>
          <a:p>
            <a:pPr marL="285750" indent="-285750">
              <a:buFont typeface="Wingdings" pitchFamily="2" charset="2"/>
              <a:buChar char="v"/>
            </a:pPr>
            <a:endParaRPr lang="tr-TR" sz="2000" b="1" dirty="0">
              <a:latin typeface="Arial" pitchFamily="34" charset="0"/>
              <a:cs typeface="Arial" pitchFamily="34" charset="0"/>
            </a:endParaRPr>
          </a:p>
          <a:p>
            <a:pPr marL="285750" indent="-285750">
              <a:buFont typeface="Wingdings" pitchFamily="2" charset="2"/>
              <a:buChar char="v"/>
            </a:pPr>
            <a:endParaRPr lang="tr-TR" sz="2000" b="1" dirty="0" smtClean="0">
              <a:latin typeface="Arial" pitchFamily="34" charset="0"/>
              <a:cs typeface="Arial" pitchFamily="34" charset="0"/>
            </a:endParaRPr>
          </a:p>
          <a:p>
            <a:endParaRPr lang="tr-TR" sz="2000" b="1" dirty="0" smtClean="0">
              <a:latin typeface="Arial" pitchFamily="34" charset="0"/>
              <a:cs typeface="Arial" pitchFamily="34" charset="0"/>
            </a:endParaRPr>
          </a:p>
          <a:p>
            <a:endParaRPr lang="tr-TR" sz="2000" b="1" dirty="0" smtClean="0">
              <a:latin typeface="Arial" pitchFamily="34" charset="0"/>
              <a:cs typeface="Arial" pitchFamily="34" charset="0"/>
            </a:endParaRPr>
          </a:p>
          <a:p>
            <a:endParaRPr lang="tr-TR" sz="2000" b="1" dirty="0">
              <a:latin typeface="Arial" pitchFamily="34" charset="0"/>
              <a:cs typeface="Arial" pitchFamily="34" charset="0"/>
            </a:endParaRPr>
          </a:p>
          <a:p>
            <a:pPr marL="285750" indent="-285750">
              <a:buFont typeface="Wingdings" pitchFamily="2" charset="2"/>
              <a:buChar char="v"/>
            </a:pPr>
            <a:r>
              <a:rPr lang="tr-TR" sz="2000" b="1" dirty="0" smtClean="0">
                <a:latin typeface="Arial" pitchFamily="34" charset="0"/>
                <a:cs typeface="Arial" pitchFamily="34" charset="0"/>
              </a:rPr>
              <a:t>Ortak </a:t>
            </a:r>
            <a:r>
              <a:rPr lang="tr-TR" sz="2000" b="1" dirty="0">
                <a:latin typeface="Arial" pitchFamily="34" charset="0"/>
                <a:cs typeface="Arial" pitchFamily="34" charset="0"/>
              </a:rPr>
              <a:t>kullanım alanlarına tahsis edilen taşınırlar konusunda ortaya çıkan sorumluluk hususuna açıklık getirilmekte</a:t>
            </a:r>
            <a:r>
              <a:rPr lang="tr-TR" sz="2000" b="1" dirty="0" smtClean="0">
                <a:latin typeface="Arial" pitchFamily="34" charset="0"/>
                <a:cs typeface="Arial" pitchFamily="34" charset="0"/>
              </a:rPr>
              <a:t>,</a:t>
            </a: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2422817"/>
            <a:ext cx="2592288" cy="428685"/>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1952" y="1923678"/>
            <a:ext cx="2648320" cy="352474"/>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123" y="2554285"/>
            <a:ext cx="1533739" cy="400106"/>
          </a:xfrm>
          <a:prstGeom prst="rect">
            <a:avLst/>
          </a:prstGeom>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4790" y="1962228"/>
            <a:ext cx="1352739" cy="371527"/>
          </a:xfrm>
          <a:prstGeom prst="rect">
            <a:avLst/>
          </a:prstGeom>
        </p:spPr>
      </p:pic>
      <p:sp>
        <p:nvSpPr>
          <p:cNvPr id="8" name="Sağ Ok 7"/>
          <p:cNvSpPr/>
          <p:nvPr/>
        </p:nvSpPr>
        <p:spPr>
          <a:xfrm>
            <a:off x="3347864" y="1978757"/>
            <a:ext cx="576064" cy="2423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3" name="Sağ Ok 12"/>
          <p:cNvSpPr/>
          <p:nvPr/>
        </p:nvSpPr>
        <p:spPr>
          <a:xfrm>
            <a:off x="3347864" y="2505680"/>
            <a:ext cx="576064" cy="2423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37908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1421" y="1078988"/>
            <a:ext cx="8878988" cy="15388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tr-TR" sz="2000" b="1" dirty="0"/>
          </a:p>
          <a:p>
            <a:pPr algn="just"/>
            <a:r>
              <a:rPr lang="tr-TR" b="1" dirty="0" smtClean="0"/>
              <a:t>«Taşınır </a:t>
            </a:r>
            <a:r>
              <a:rPr lang="tr-TR" b="1" dirty="0"/>
              <a:t>kayıt ve kontrol </a:t>
            </a:r>
            <a:r>
              <a:rPr lang="tr-TR" b="1" dirty="0" smtClean="0"/>
              <a:t>yetkilileri» </a:t>
            </a:r>
            <a:r>
              <a:rPr lang="tr-TR" dirty="0" smtClean="0"/>
              <a:t>şeklinde olan madde başlığı</a:t>
            </a:r>
          </a:p>
          <a:p>
            <a:pPr algn="just"/>
            <a:endParaRPr lang="tr-TR" b="1" dirty="0" smtClean="0"/>
          </a:p>
          <a:p>
            <a:pPr algn="just"/>
            <a:r>
              <a:rPr lang="tr-TR" b="1" dirty="0" smtClean="0"/>
              <a:t>«</a:t>
            </a:r>
            <a:r>
              <a:rPr lang="tr-TR" b="1" dirty="0" smtClean="0">
                <a:solidFill>
                  <a:srgbClr val="FF0000"/>
                </a:solidFill>
              </a:rPr>
              <a:t>Taşınır </a:t>
            </a:r>
            <a:r>
              <a:rPr lang="tr-TR" b="1" dirty="0">
                <a:solidFill>
                  <a:srgbClr val="FF0000"/>
                </a:solidFill>
              </a:rPr>
              <a:t>kayıt yetkilileri ve taşınır kontrol </a:t>
            </a:r>
            <a:r>
              <a:rPr lang="tr-TR" b="1" dirty="0" smtClean="0">
                <a:solidFill>
                  <a:srgbClr val="FF0000"/>
                </a:solidFill>
              </a:rPr>
              <a:t>yetkilileri</a:t>
            </a:r>
            <a:r>
              <a:rPr lang="tr-TR" b="1" dirty="0" smtClean="0"/>
              <a:t>» </a:t>
            </a:r>
            <a:r>
              <a:rPr lang="tr-TR" dirty="0" smtClean="0"/>
              <a:t>şeklinde değiştirilmiştir.</a:t>
            </a:r>
            <a:endParaRPr lang="tr-TR" dirty="0"/>
          </a:p>
          <a:p>
            <a:pPr algn="just"/>
            <a:endParaRPr lang="tr-TR" sz="2000" b="1" dirty="0"/>
          </a:p>
        </p:txBody>
      </p:sp>
      <p:sp>
        <p:nvSpPr>
          <p:cNvPr id="10" name="Dikdörtgen 9"/>
          <p:cNvSpPr/>
          <p:nvPr/>
        </p:nvSpPr>
        <p:spPr>
          <a:xfrm>
            <a:off x="103525" y="2866636"/>
            <a:ext cx="8878988" cy="9848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tr-TR" sz="2000" b="1" dirty="0"/>
          </a:p>
          <a:p>
            <a:pPr algn="just"/>
            <a:r>
              <a:rPr lang="tr-TR" b="1" dirty="0" smtClean="0">
                <a:solidFill>
                  <a:srgbClr val="C00000"/>
                </a:solidFill>
              </a:rPr>
              <a:t>Taşınır Kayıt Yetkilisi </a:t>
            </a:r>
            <a:r>
              <a:rPr lang="tr-TR" b="1" dirty="0" smtClean="0">
                <a:solidFill>
                  <a:schemeClr val="tx1"/>
                </a:solidFill>
              </a:rPr>
              <a:t>ile</a:t>
            </a:r>
            <a:r>
              <a:rPr lang="tr-TR" b="1" dirty="0" smtClean="0"/>
              <a:t> </a:t>
            </a:r>
            <a:r>
              <a:rPr lang="tr-TR" b="1" dirty="0" smtClean="0">
                <a:solidFill>
                  <a:srgbClr val="C00000"/>
                </a:solidFill>
              </a:rPr>
              <a:t>Taşınır Kontrol Yetkilisi</a:t>
            </a:r>
            <a:r>
              <a:rPr lang="tr-TR" b="1" dirty="0" smtClean="0"/>
              <a:t> aynı maddede düzenlenmiştir.</a:t>
            </a:r>
            <a:endParaRPr lang="tr-TR" b="1" dirty="0"/>
          </a:p>
          <a:p>
            <a:pPr algn="just"/>
            <a:endParaRPr lang="tr-TR" sz="2000" b="1" dirty="0"/>
          </a:p>
        </p:txBody>
      </p:sp>
    </p:spTree>
    <p:extLst>
      <p:ext uri="{BB962C8B-B14F-4D97-AF65-F5344CB8AC3E}">
        <p14:creationId xmlns:p14="http://schemas.microsoft.com/office/powerpoint/2010/main" val="2287906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093428"/>
          </a:xfrm>
          <a:prstGeom prst="rect">
            <a:avLst/>
          </a:prstGeom>
        </p:spPr>
        <p:txBody>
          <a:bodyPr wrap="square">
            <a:spAutoFit/>
          </a:bodyPr>
          <a:lstStyle/>
          <a:p>
            <a:pPr algn="just"/>
            <a:endParaRPr lang="tr-TR" sz="2000" b="1" dirty="0" smtClean="0"/>
          </a:p>
          <a:p>
            <a:pPr algn="just"/>
            <a:r>
              <a:rPr lang="tr-TR" sz="2000" b="1" dirty="0" smtClean="0"/>
              <a:t>MADDE </a:t>
            </a:r>
            <a:r>
              <a:rPr lang="tr-TR" sz="2000" b="1" dirty="0"/>
              <a:t>6- (1) </a:t>
            </a:r>
            <a:r>
              <a:rPr lang="tr-TR" sz="2000" b="1" dirty="0">
                <a:solidFill>
                  <a:srgbClr val="C00000"/>
                </a:solidFill>
              </a:rPr>
              <a:t>Taşınır kayıt yetkilileri</a:t>
            </a:r>
            <a:r>
              <a:rPr lang="tr-TR" sz="2000" dirty="0"/>
              <a:t>, harcama yetkililerince, memuriyet veya çalışma unvanına bağlı kalmaksızın, taşınır kayıt ve işlemlerini bu Yönetmelikte belirtilen usule uygun şekilde yapabilecek bilgi ve niteliklere sahip personel arasından görevlendirilir. </a:t>
            </a:r>
            <a:endParaRPr lang="tr-TR" sz="2000" dirty="0" smtClean="0"/>
          </a:p>
          <a:p>
            <a:pPr algn="just"/>
            <a:endParaRPr lang="tr-TR" sz="2000" dirty="0" smtClean="0"/>
          </a:p>
          <a:p>
            <a:pPr algn="just"/>
            <a:r>
              <a:rPr lang="tr-TR" sz="2000" dirty="0" smtClean="0"/>
              <a:t>Dış </a:t>
            </a:r>
            <a:r>
              <a:rPr lang="tr-TR" sz="2000" dirty="0"/>
              <a:t>temsilciliklerde </a:t>
            </a:r>
            <a:r>
              <a:rPr lang="tr-TR" sz="2000" dirty="0">
                <a:solidFill>
                  <a:srgbClr val="C00000"/>
                </a:solidFill>
              </a:rPr>
              <a:t>taşınır kayıt yetkilileri</a:t>
            </a:r>
            <a:r>
              <a:rPr lang="tr-TR" sz="2000" dirty="0"/>
              <a:t> misyon şefleri tarafından görevlendirilir. Taşınır işlemleri yoğun olan harcama birimlerinde birden fazla taşınır kayıt yetkilisi görevlendirilebilir. </a:t>
            </a:r>
            <a:endParaRPr lang="tr-TR" sz="2000" dirty="0" smtClean="0"/>
          </a:p>
          <a:p>
            <a:pPr algn="just"/>
            <a:endParaRPr lang="tr-TR" sz="2000" dirty="0" smtClean="0"/>
          </a:p>
          <a:p>
            <a:pPr algn="just"/>
            <a:r>
              <a:rPr lang="tr-TR" sz="2000" dirty="0" smtClean="0"/>
              <a:t>Kamu </a:t>
            </a:r>
            <a:r>
              <a:rPr lang="tr-TR" sz="2000" dirty="0"/>
              <a:t>idarelerince ihtiyaç duyulması halinde birden fazla harcama biriminin taşınır kayıtları harcama birimleri itibarıyla ayrı ayrı tutulmak kaydıyla, bir </a:t>
            </a:r>
            <a:r>
              <a:rPr lang="tr-TR" sz="2000" dirty="0">
                <a:solidFill>
                  <a:srgbClr val="C00000"/>
                </a:solidFill>
              </a:rPr>
              <a:t>taşınır kayıt yetkilisi</a:t>
            </a:r>
            <a:r>
              <a:rPr lang="tr-TR" sz="2000" dirty="0"/>
              <a:t> tarafından yürütülebilir</a:t>
            </a:r>
            <a:r>
              <a:rPr lang="tr-TR" sz="2000" dirty="0" smtClean="0"/>
              <a:t>.					</a:t>
            </a:r>
            <a:r>
              <a:rPr lang="tr-TR" sz="2000" dirty="0" smtClean="0">
                <a:hlinkClick r:id="rId4" action="ppaction://hlinkfile"/>
              </a:rPr>
              <a:t>Eski hali</a:t>
            </a:r>
            <a:endParaRPr lang="tr-TR" sz="2000" b="1" dirty="0"/>
          </a:p>
        </p:txBody>
      </p:sp>
      <p:sp>
        <p:nvSpPr>
          <p:cNvPr id="8" name="Yuvarlatılmış Dikdörtgen 7"/>
          <p:cNvSpPr/>
          <p:nvPr/>
        </p:nvSpPr>
        <p:spPr>
          <a:xfrm>
            <a:off x="7020272" y="623178"/>
            <a:ext cx="2088232" cy="3643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400" b="1" dirty="0" smtClean="0">
                <a:latin typeface="Arial" pitchFamily="34" charset="0"/>
                <a:cs typeface="Arial" pitchFamily="34" charset="0"/>
              </a:rPr>
              <a:t>Taşınır kayıt yetkilileri</a:t>
            </a:r>
            <a:endParaRPr lang="tr-TR" sz="1400" b="1" dirty="0">
              <a:latin typeface="Arial" pitchFamily="34" charset="0"/>
              <a:cs typeface="Arial" pitchFamily="34" charset="0"/>
            </a:endParaRPr>
          </a:p>
        </p:txBody>
      </p:sp>
    </p:spTree>
    <p:extLst>
      <p:ext uri="{BB962C8B-B14F-4D97-AF65-F5344CB8AC3E}">
        <p14:creationId xmlns:p14="http://schemas.microsoft.com/office/powerpoint/2010/main" val="23137980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170099"/>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r>
              <a:rPr lang="tr-TR" sz="2000" b="1" dirty="0" smtClean="0"/>
              <a:t>(2</a:t>
            </a:r>
            <a:r>
              <a:rPr lang="tr-TR" sz="2000" b="1" dirty="0"/>
              <a:t>) </a:t>
            </a:r>
            <a:r>
              <a:rPr lang="tr-TR" sz="2000" b="1" dirty="0">
                <a:solidFill>
                  <a:srgbClr val="C00000"/>
                </a:solidFill>
              </a:rPr>
              <a:t>Taşınır kontrol yetkilileri</a:t>
            </a:r>
            <a:r>
              <a:rPr lang="tr-TR" sz="2000" b="1" dirty="0"/>
              <a:t>, harcama yetkililerince, </a:t>
            </a:r>
            <a:r>
              <a:rPr lang="tr-TR" sz="2000" b="1" dirty="0" smtClean="0"/>
              <a:t>taşınır </a:t>
            </a:r>
            <a:r>
              <a:rPr lang="tr-TR" sz="2000" b="1" dirty="0"/>
              <a:t>kayıt yetkilisinin yapmış olduğu kayıt ve işlemleri kontrol etmek üzere </a:t>
            </a:r>
            <a:r>
              <a:rPr lang="tr-TR" sz="2000" b="1" u="sng" dirty="0"/>
              <a:t>yardımcılarından veya bunların bir alt kademesindeki yöneticileri arasından </a:t>
            </a:r>
            <a:r>
              <a:rPr lang="tr-TR" sz="2000" b="1" dirty="0"/>
              <a:t>görevlendirilir. </a:t>
            </a:r>
            <a:endParaRPr lang="tr-TR" sz="2000" b="1" dirty="0" smtClean="0"/>
          </a:p>
        </p:txBody>
      </p:sp>
      <p:sp>
        <p:nvSpPr>
          <p:cNvPr id="8" name="Yuvarlatılmış Dikdörtgen 7"/>
          <p:cNvSpPr/>
          <p:nvPr/>
        </p:nvSpPr>
        <p:spPr>
          <a:xfrm>
            <a:off x="6732240" y="623178"/>
            <a:ext cx="2376264" cy="3643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400" b="1" dirty="0" smtClean="0">
                <a:latin typeface="Arial" pitchFamily="34" charset="0"/>
                <a:cs typeface="Arial" pitchFamily="34" charset="0"/>
              </a:rPr>
              <a:t>Taşınır kontrol yetkilileri</a:t>
            </a:r>
            <a:endParaRPr lang="tr-TR" sz="1400" b="1" dirty="0">
              <a:latin typeface="Arial" pitchFamily="34" charset="0"/>
              <a:cs typeface="Arial" pitchFamily="34" charset="0"/>
            </a:endParaRPr>
          </a:p>
        </p:txBody>
      </p:sp>
      <p:pic>
        <p:nvPicPr>
          <p:cNvPr id="9" name="Picture 2" descr="C:\Users\aaydin7\Desktop\TKYS\EKİM 2015\7.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923928" y="1419622"/>
            <a:ext cx="1073963" cy="128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989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a:latin typeface="Arial" pitchFamily="34" charset="0"/>
                <a:cs typeface="Arial" pitchFamily="34" charset="0"/>
              </a:rPr>
              <a:t>Taşınır kontrol yetkilileri</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70634" y="2183513"/>
            <a:ext cx="6314700" cy="1323439"/>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endParaRPr lang="tr-TR" sz="2000" b="1" dirty="0"/>
          </a:p>
        </p:txBody>
      </p:sp>
      <p:sp>
        <p:nvSpPr>
          <p:cNvPr id="8" name="Yuvarlatılmış Dikdörtgen 7"/>
          <p:cNvSpPr/>
          <p:nvPr/>
        </p:nvSpPr>
        <p:spPr>
          <a:xfrm>
            <a:off x="2345096" y="915566"/>
            <a:ext cx="4176464"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a:t>ÖZEL BÜTÇELİ İDARELER - ÜNİVERSİTELER</a:t>
            </a:r>
          </a:p>
        </p:txBody>
      </p:sp>
      <p:pic>
        <p:nvPicPr>
          <p:cNvPr id="9" name="Picture 2" descr="C:\Users\aaydin7\Desktop\TKYS\EKİM 2015\7.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59334" y="627534"/>
            <a:ext cx="662741"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584" y="1563638"/>
            <a:ext cx="7678655" cy="332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813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a:latin typeface="Arial" pitchFamily="34" charset="0"/>
                <a:cs typeface="Arial" pitchFamily="34" charset="0"/>
              </a:rPr>
              <a:t>Taşınır kontrol yetkilileri</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70634" y="2183513"/>
            <a:ext cx="6314700" cy="1323439"/>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endParaRPr lang="tr-TR" sz="2000" b="1" dirty="0"/>
          </a:p>
        </p:txBody>
      </p:sp>
      <p:sp>
        <p:nvSpPr>
          <p:cNvPr id="8" name="Yuvarlatılmış Dikdörtgen 7"/>
          <p:cNvSpPr/>
          <p:nvPr/>
        </p:nvSpPr>
        <p:spPr>
          <a:xfrm>
            <a:off x="2345096" y="915566"/>
            <a:ext cx="4176464" cy="436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000" b="1" dirty="0"/>
              <a:t>GENEL BÜTÇELİ - BAKANLIKLAR</a:t>
            </a:r>
          </a:p>
        </p:txBody>
      </p:sp>
      <p:pic>
        <p:nvPicPr>
          <p:cNvPr id="9" name="Picture 2" descr="C:\Users\aaydin7\Desktop\TKYS\EKİM 2015\7.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59334" y="627534"/>
            <a:ext cx="662741" cy="79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850905158"/>
              </p:ext>
            </p:extLst>
          </p:nvPr>
        </p:nvGraphicFramePr>
        <p:xfrm>
          <a:off x="1270634" y="2067694"/>
          <a:ext cx="6468408" cy="1009710"/>
        </p:xfrm>
        <a:graphic>
          <a:graphicData uri="http://schemas.openxmlformats.org/drawingml/2006/table">
            <a:tbl>
              <a:tblPr firstRow="1" firstCol="1" bandRow="1"/>
              <a:tblGrid>
                <a:gridCol w="2155704"/>
                <a:gridCol w="2156352"/>
                <a:gridCol w="2156352"/>
              </a:tblGrid>
              <a:tr h="343292">
                <a:tc>
                  <a:txBody>
                    <a:bodyPr/>
                    <a:lstStyle/>
                    <a:p>
                      <a:pPr>
                        <a:lnSpc>
                          <a:spcPct val="115000"/>
                        </a:lnSpc>
                        <a:spcAft>
                          <a:spcPts val="0"/>
                        </a:spcAft>
                      </a:pPr>
                      <a:r>
                        <a:rPr lang="tr-TR" sz="1400" b="1" dirty="0">
                          <a:solidFill>
                            <a:srgbClr val="FFFFFF"/>
                          </a:solidFill>
                          <a:effectLst/>
                          <a:latin typeface="Calibri"/>
                          <a:ea typeface="Calibri"/>
                          <a:cs typeface="Times New Roman"/>
                        </a:rPr>
                        <a:t> </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400" b="1">
                          <a:solidFill>
                            <a:srgbClr val="FFFFFF"/>
                          </a:solidFill>
                          <a:effectLst/>
                          <a:latin typeface="Calibri"/>
                          <a:ea typeface="Calibri"/>
                          <a:cs typeface="Times New Roman"/>
                        </a:rPr>
                        <a:t>Harcama yetkilisi</a:t>
                      </a:r>
                      <a:endParaRPr lang="tr-TR" sz="11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400" b="1">
                          <a:solidFill>
                            <a:srgbClr val="FFFFFF"/>
                          </a:solidFill>
                          <a:effectLst/>
                          <a:latin typeface="Calibri"/>
                          <a:ea typeface="Calibri"/>
                          <a:cs typeface="Times New Roman"/>
                        </a:rPr>
                        <a:t>Taşınır Kontrol yetkilisi</a:t>
                      </a:r>
                      <a:endParaRPr lang="tr-TR" sz="11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666418">
                <a:tc>
                  <a:txBody>
                    <a:bodyPr/>
                    <a:lstStyle/>
                    <a:p>
                      <a:pPr>
                        <a:lnSpc>
                          <a:spcPct val="115000"/>
                        </a:lnSpc>
                        <a:spcAft>
                          <a:spcPts val="0"/>
                        </a:spcAft>
                      </a:pPr>
                      <a:r>
                        <a:rPr lang="tr-TR" sz="1600" b="1" dirty="0">
                          <a:effectLst/>
                          <a:latin typeface="Calibri"/>
                          <a:ea typeface="Calibri"/>
                          <a:cs typeface="Times New Roman"/>
                        </a:rPr>
                        <a:t>Genel Müdürlük</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Calibri"/>
                          <a:ea typeface="Calibri"/>
                          <a:cs typeface="Times New Roman"/>
                        </a:rPr>
                        <a:t>Genel Müdür</a:t>
                      </a:r>
                      <a:endParaRPr lang="tr-TR"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Calibri"/>
                          <a:ea typeface="Calibri"/>
                          <a:cs typeface="Times New Roman"/>
                        </a:rPr>
                        <a:t>Genel Müdür </a:t>
                      </a:r>
                      <a:r>
                        <a:rPr lang="tr-TR" sz="1600" dirty="0" err="1">
                          <a:effectLst/>
                          <a:latin typeface="Calibri"/>
                          <a:ea typeface="Calibri"/>
                          <a:cs typeface="Times New Roman"/>
                        </a:rPr>
                        <a:t>yard</a:t>
                      </a:r>
                      <a:r>
                        <a:rPr lang="tr-TR" sz="1600" dirty="0">
                          <a:effectLst/>
                          <a:latin typeface="Calibri"/>
                          <a:ea typeface="Calibri"/>
                          <a:cs typeface="Times New Roman"/>
                        </a:rPr>
                        <a:t>. veya Daire Başkanı</a:t>
                      </a:r>
                      <a:endParaRPr lang="tr-TR"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82799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a:latin typeface="Arial" pitchFamily="34" charset="0"/>
                <a:cs typeface="Arial" pitchFamily="34" charset="0"/>
              </a:rPr>
              <a:t>Taşınır kontrol yetkilileri</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70634" y="2183513"/>
            <a:ext cx="6314700" cy="1323439"/>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endParaRPr lang="tr-TR" sz="2000" b="1" dirty="0"/>
          </a:p>
        </p:txBody>
      </p:sp>
      <p:sp>
        <p:nvSpPr>
          <p:cNvPr id="8" name="Yuvarlatılmış Dikdörtgen 7"/>
          <p:cNvSpPr/>
          <p:nvPr/>
        </p:nvSpPr>
        <p:spPr>
          <a:xfrm>
            <a:off x="2123728" y="843558"/>
            <a:ext cx="4824536"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a:t>GENEL BÜTÇELİ – MİLLİ EĞİTİM BAKANLIĞI - OKULLAR</a:t>
            </a:r>
          </a:p>
        </p:txBody>
      </p:sp>
      <p:pic>
        <p:nvPicPr>
          <p:cNvPr id="9" name="Picture 2" descr="C:\Users\aaydin7\Desktop\TKYS\EKİM 2015\7.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59334" y="627534"/>
            <a:ext cx="662741" cy="79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1416857668"/>
              </p:ext>
            </p:extLst>
          </p:nvPr>
        </p:nvGraphicFramePr>
        <p:xfrm>
          <a:off x="1404302" y="2067693"/>
          <a:ext cx="6408057" cy="1008113"/>
        </p:xfrm>
        <a:graphic>
          <a:graphicData uri="http://schemas.openxmlformats.org/drawingml/2006/table">
            <a:tbl>
              <a:tblPr firstRow="1" firstCol="1" bandRow="1"/>
              <a:tblGrid>
                <a:gridCol w="2135591"/>
                <a:gridCol w="2136233"/>
                <a:gridCol w="2136233"/>
              </a:tblGrid>
              <a:tr h="361551">
                <a:tc>
                  <a:txBody>
                    <a:bodyPr/>
                    <a:lstStyle/>
                    <a:p>
                      <a:pPr>
                        <a:lnSpc>
                          <a:spcPct val="115000"/>
                        </a:lnSpc>
                        <a:spcAft>
                          <a:spcPts val="0"/>
                        </a:spcAft>
                      </a:pPr>
                      <a:r>
                        <a:rPr lang="tr-TR" sz="1400" b="1" dirty="0">
                          <a:solidFill>
                            <a:srgbClr val="FFFFFF"/>
                          </a:solidFill>
                          <a:effectLst/>
                          <a:latin typeface="Calibri"/>
                          <a:ea typeface="Calibri"/>
                          <a:cs typeface="Times New Roman"/>
                        </a:rPr>
                        <a:t> </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400" b="1">
                          <a:solidFill>
                            <a:srgbClr val="FFFFFF"/>
                          </a:solidFill>
                          <a:effectLst/>
                          <a:latin typeface="Calibri"/>
                          <a:ea typeface="Calibri"/>
                          <a:cs typeface="Times New Roman"/>
                        </a:rPr>
                        <a:t>Harcama yetkilisi</a:t>
                      </a:r>
                      <a:endParaRPr lang="tr-TR" sz="11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400" b="1" dirty="0">
                          <a:solidFill>
                            <a:srgbClr val="FFFFFF"/>
                          </a:solidFill>
                          <a:effectLst/>
                          <a:latin typeface="Calibri"/>
                          <a:ea typeface="Calibri"/>
                          <a:cs typeface="Times New Roman"/>
                        </a:rPr>
                        <a:t>Taşınır Kontrol yetkilisi</a:t>
                      </a:r>
                      <a:endParaRPr lang="tr-TR"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646562">
                <a:tc>
                  <a:txBody>
                    <a:bodyPr/>
                    <a:lstStyle/>
                    <a:p>
                      <a:pPr>
                        <a:lnSpc>
                          <a:spcPct val="115000"/>
                        </a:lnSpc>
                        <a:spcAft>
                          <a:spcPts val="0"/>
                        </a:spcAft>
                      </a:pPr>
                      <a:r>
                        <a:rPr lang="tr-TR" sz="1800" b="1" dirty="0">
                          <a:effectLst/>
                          <a:latin typeface="Calibri"/>
                          <a:ea typeface="Calibri"/>
                          <a:cs typeface="Times New Roman"/>
                        </a:rPr>
                        <a:t>Okullar</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effectLst/>
                          <a:latin typeface="Calibri"/>
                          <a:ea typeface="Calibri"/>
                          <a:cs typeface="Times New Roman"/>
                        </a:rPr>
                        <a:t>Okul </a:t>
                      </a:r>
                      <a:r>
                        <a:rPr lang="tr-TR" sz="1800" smtClean="0">
                          <a:effectLst/>
                          <a:latin typeface="Calibri"/>
                          <a:ea typeface="Calibri"/>
                          <a:cs typeface="Times New Roman"/>
                        </a:rPr>
                        <a:t>Müdürü</a:t>
                      </a:r>
                      <a:endParaRPr lang="tr-TR"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effectLst/>
                          <a:latin typeface="Calibri"/>
                          <a:ea typeface="Calibri"/>
                          <a:cs typeface="Times New Roman"/>
                        </a:rPr>
                        <a:t>Okul Müdür </a:t>
                      </a:r>
                      <a:r>
                        <a:rPr lang="tr-TR" sz="1800" dirty="0" err="1">
                          <a:effectLst/>
                          <a:latin typeface="Calibri"/>
                          <a:ea typeface="Calibri"/>
                          <a:cs typeface="Times New Roman"/>
                        </a:rPr>
                        <a:t>yard</a:t>
                      </a:r>
                      <a:r>
                        <a:rPr lang="tr-TR" sz="1800" dirty="0">
                          <a:effectLst/>
                          <a:latin typeface="Calibri"/>
                          <a:ea typeface="Calibri"/>
                          <a:cs typeface="Times New Roman"/>
                        </a:rPr>
                        <a:t>.</a:t>
                      </a:r>
                      <a:endParaRPr lang="tr-TR" sz="14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3067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a:latin typeface="Arial" pitchFamily="34" charset="0"/>
                <a:cs typeface="Arial" pitchFamily="34" charset="0"/>
              </a:rPr>
              <a:t>Taşınır kontrol yetkilileri</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70634" y="2183513"/>
            <a:ext cx="6314700" cy="1323439"/>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endParaRPr lang="tr-TR" sz="2000" b="1" dirty="0"/>
          </a:p>
        </p:txBody>
      </p:sp>
      <p:sp>
        <p:nvSpPr>
          <p:cNvPr id="8" name="Yuvarlatılmış Dikdörtgen 7"/>
          <p:cNvSpPr/>
          <p:nvPr/>
        </p:nvSpPr>
        <p:spPr>
          <a:xfrm>
            <a:off x="2123728" y="843558"/>
            <a:ext cx="4824536" cy="6480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a:t>GENEL BÜTÇELİ – KÜLTÜR ve TURİZM BAKANLIĞI- HALK KÜTÜPHANELERİ</a:t>
            </a:r>
          </a:p>
        </p:txBody>
      </p:sp>
      <p:pic>
        <p:nvPicPr>
          <p:cNvPr id="9" name="Picture 2" descr="C:\Users\aaydin7\Desktop\TKYS\EKİM 2015\7.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59334" y="627534"/>
            <a:ext cx="662741" cy="79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1792636941"/>
              </p:ext>
            </p:extLst>
          </p:nvPr>
        </p:nvGraphicFramePr>
        <p:xfrm>
          <a:off x="1475656" y="2183513"/>
          <a:ext cx="6408713" cy="1055749"/>
        </p:xfrm>
        <a:graphic>
          <a:graphicData uri="http://schemas.openxmlformats.org/drawingml/2006/table">
            <a:tbl>
              <a:tblPr firstRow="1" firstCol="1" bandRow="1"/>
              <a:tblGrid>
                <a:gridCol w="2135809"/>
                <a:gridCol w="2136452"/>
                <a:gridCol w="2136452"/>
              </a:tblGrid>
              <a:tr h="378635">
                <a:tc>
                  <a:txBody>
                    <a:bodyPr/>
                    <a:lstStyle/>
                    <a:p>
                      <a:pPr>
                        <a:lnSpc>
                          <a:spcPct val="115000"/>
                        </a:lnSpc>
                        <a:spcAft>
                          <a:spcPts val="0"/>
                        </a:spcAft>
                      </a:pPr>
                      <a:r>
                        <a:rPr lang="tr-TR" sz="1600" b="1" dirty="0">
                          <a:solidFill>
                            <a:srgbClr val="FFFFFF"/>
                          </a:solidFill>
                          <a:effectLst/>
                          <a:latin typeface="Calibri"/>
                          <a:ea typeface="Calibri"/>
                          <a:cs typeface="Times New Roman"/>
                        </a:rPr>
                        <a:t> </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600" b="1">
                          <a:solidFill>
                            <a:srgbClr val="FFFFFF"/>
                          </a:solidFill>
                          <a:effectLst/>
                          <a:latin typeface="Calibri"/>
                          <a:ea typeface="Calibri"/>
                          <a:cs typeface="Times New Roman"/>
                        </a:rPr>
                        <a:t>Harcama yetkilisi</a:t>
                      </a:r>
                      <a:endParaRPr lang="tr-TR"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tr-TR" sz="1600" b="1">
                          <a:solidFill>
                            <a:srgbClr val="FFFFFF"/>
                          </a:solidFill>
                          <a:effectLst/>
                          <a:latin typeface="Calibri"/>
                          <a:ea typeface="Calibri"/>
                          <a:cs typeface="Times New Roman"/>
                        </a:rPr>
                        <a:t>Taşınır Kontrol yetkilisi</a:t>
                      </a:r>
                      <a:endParaRPr lang="tr-TR" sz="12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677114">
                <a:tc>
                  <a:txBody>
                    <a:bodyPr/>
                    <a:lstStyle/>
                    <a:p>
                      <a:pPr>
                        <a:lnSpc>
                          <a:spcPct val="115000"/>
                        </a:lnSpc>
                        <a:spcAft>
                          <a:spcPts val="0"/>
                        </a:spcAft>
                      </a:pPr>
                      <a:r>
                        <a:rPr lang="tr-TR" sz="1600" b="1" dirty="0">
                          <a:effectLst/>
                          <a:latin typeface="Calibri"/>
                          <a:ea typeface="Calibri"/>
                          <a:cs typeface="Times New Roman"/>
                        </a:rPr>
                        <a:t>İl Halk Kütüphane</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Calibri"/>
                          <a:ea typeface="Calibri"/>
                          <a:cs typeface="Times New Roman"/>
                        </a:rPr>
                        <a:t>Kütüphane Müdürü</a:t>
                      </a:r>
                      <a:endParaRPr lang="tr-TR"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Calibri"/>
                          <a:ea typeface="Calibri"/>
                          <a:cs typeface="Times New Roman"/>
                        </a:rPr>
                        <a:t>Kütüphane Müdür </a:t>
                      </a:r>
                      <a:r>
                        <a:rPr lang="tr-TR" sz="1600" dirty="0" err="1">
                          <a:effectLst/>
                          <a:latin typeface="Calibri"/>
                          <a:ea typeface="Calibri"/>
                          <a:cs typeface="Times New Roman"/>
                        </a:rPr>
                        <a:t>yard</a:t>
                      </a:r>
                      <a:r>
                        <a:rPr lang="tr-TR" sz="1600" dirty="0">
                          <a:effectLst/>
                          <a:latin typeface="Calibri"/>
                          <a:ea typeface="Calibri"/>
                          <a:cs typeface="Times New Roman"/>
                        </a:rPr>
                        <a:t>.</a:t>
                      </a:r>
                      <a:endParaRPr lang="tr-TR"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0889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3" name="Dikdörtgen 2"/>
          <p:cNvSpPr/>
          <p:nvPr/>
        </p:nvSpPr>
        <p:spPr>
          <a:xfrm>
            <a:off x="201516" y="767194"/>
            <a:ext cx="8784976" cy="2862322"/>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endParaRPr lang="tr-TR" sz="2000" b="1" dirty="0" smtClean="0"/>
          </a:p>
          <a:p>
            <a:pPr algn="just"/>
            <a:endParaRPr lang="tr-TR" sz="2000" b="1" dirty="0"/>
          </a:p>
          <a:p>
            <a:pPr algn="just"/>
            <a:r>
              <a:rPr lang="tr-TR" sz="2000" b="1" dirty="0" smtClean="0"/>
              <a:t>Personel </a:t>
            </a:r>
            <a:r>
              <a:rPr lang="tr-TR" sz="2000" b="1" dirty="0"/>
              <a:t>yetersizliği nedeniyle taşınır kontrol yetkilisi görevlendirilemeyen harcama birimlerinde ise </a:t>
            </a:r>
            <a:r>
              <a:rPr lang="tr-TR" sz="2000" b="1" dirty="0">
                <a:solidFill>
                  <a:srgbClr val="FF0000"/>
                </a:solidFill>
              </a:rPr>
              <a:t>bu görev harcama yetkilisi tarafından yerine getirilir</a:t>
            </a:r>
            <a:r>
              <a:rPr lang="tr-TR" sz="2000" b="1" dirty="0" smtClean="0">
                <a:solidFill>
                  <a:srgbClr val="FF0000"/>
                </a:solidFill>
              </a:rPr>
              <a:t>.</a:t>
            </a:r>
          </a:p>
          <a:p>
            <a:pPr algn="just"/>
            <a:endParaRPr lang="tr-TR" sz="2000" b="1" dirty="0">
              <a:solidFill>
                <a:srgbClr val="FF0000"/>
              </a:solidFill>
            </a:endParaRPr>
          </a:p>
          <a:p>
            <a:pPr algn="just"/>
            <a:r>
              <a:rPr lang="tr-TR" sz="2000" b="1" dirty="0">
                <a:solidFill>
                  <a:srgbClr val="7030A0"/>
                </a:solidFill>
              </a:rPr>
              <a:t>(</a:t>
            </a:r>
            <a:r>
              <a:rPr lang="tr-TR" sz="2000" b="1" dirty="0" smtClean="0">
                <a:solidFill>
                  <a:srgbClr val="7030A0"/>
                </a:solidFill>
              </a:rPr>
              <a:t>Ör: İlçe halk kütüphaneleri )</a:t>
            </a:r>
            <a:endParaRPr lang="tr-TR" sz="2000" b="1" dirty="0">
              <a:solidFill>
                <a:srgbClr val="7030A0"/>
              </a:solidFill>
            </a:endParaRPr>
          </a:p>
        </p:txBody>
      </p:sp>
      <p:sp>
        <p:nvSpPr>
          <p:cNvPr id="8" name="Yuvarlatılmış Dikdörtgen 7"/>
          <p:cNvSpPr/>
          <p:nvPr/>
        </p:nvSpPr>
        <p:spPr>
          <a:xfrm>
            <a:off x="6732240" y="623178"/>
            <a:ext cx="2376264" cy="3643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400" b="1" dirty="0" smtClean="0">
                <a:latin typeface="Arial" pitchFamily="34" charset="0"/>
                <a:cs typeface="Arial" pitchFamily="34" charset="0"/>
              </a:rPr>
              <a:t>Taşınır kontrol yetkilileri</a:t>
            </a:r>
            <a:endParaRPr lang="tr-TR" sz="1400" b="1" dirty="0">
              <a:latin typeface="Arial" pitchFamily="34" charset="0"/>
              <a:cs typeface="Arial" pitchFamily="34" charset="0"/>
            </a:endParaRPr>
          </a:p>
        </p:txBody>
      </p:sp>
    </p:spTree>
    <p:extLst>
      <p:ext uri="{BB962C8B-B14F-4D97-AF65-F5344CB8AC3E}">
        <p14:creationId xmlns:p14="http://schemas.microsoft.com/office/powerpoint/2010/main" val="4063909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785652"/>
          </a:xfrm>
          <a:prstGeom prst="rect">
            <a:avLst/>
          </a:prstGeom>
        </p:spPr>
        <p:txBody>
          <a:bodyPr wrap="square">
            <a:spAutoFit/>
          </a:bodyPr>
          <a:lstStyle/>
          <a:p>
            <a:pPr algn="just"/>
            <a:endParaRPr lang="tr-TR" sz="2000" b="1" dirty="0" smtClean="0"/>
          </a:p>
          <a:p>
            <a:pPr algn="just"/>
            <a:endParaRPr lang="tr-TR" sz="2000" b="1" dirty="0" smtClean="0"/>
          </a:p>
          <a:p>
            <a:pPr algn="just"/>
            <a:endParaRPr lang="tr-TR" sz="2000" b="1" dirty="0" smtClean="0"/>
          </a:p>
          <a:p>
            <a:pPr algn="just"/>
            <a:r>
              <a:rPr lang="tr-TR" sz="2000" b="1" dirty="0"/>
              <a:t>(3) </a:t>
            </a:r>
            <a:r>
              <a:rPr lang="tr-TR" sz="2000" b="1" dirty="0">
                <a:solidFill>
                  <a:srgbClr val="C00000"/>
                </a:solidFill>
              </a:rPr>
              <a:t>Taşınır kontrol yetkilisi </a:t>
            </a:r>
            <a:r>
              <a:rPr lang="tr-TR" sz="2000" b="1" dirty="0"/>
              <a:t>ile </a:t>
            </a:r>
            <a:r>
              <a:rPr lang="tr-TR" sz="2000" b="1" dirty="0">
                <a:solidFill>
                  <a:srgbClr val="C00000"/>
                </a:solidFill>
              </a:rPr>
              <a:t>taşınır kayıt yetkilisi </a:t>
            </a:r>
            <a:r>
              <a:rPr lang="tr-TR" sz="2000" b="1" dirty="0"/>
              <a:t>görevi </a:t>
            </a:r>
            <a:r>
              <a:rPr lang="tr-TR" sz="2000" b="1" u="sng" dirty="0"/>
              <a:t>aynı kişide birleşemez</a:t>
            </a:r>
            <a:r>
              <a:rPr lang="tr-TR" sz="2000" b="1" dirty="0" smtClean="0"/>
              <a:t>.</a:t>
            </a:r>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a:p>
        </p:txBody>
      </p:sp>
      <p:pic>
        <p:nvPicPr>
          <p:cNvPr id="9"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2350952"/>
            <a:ext cx="604334" cy="7222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393987"/>
            <a:ext cx="604334" cy="722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aydin7\Desktop\TKYS\EKİM 201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792711"/>
            <a:ext cx="604334" cy="722282"/>
          </a:xfrm>
          <a:prstGeom prst="rect">
            <a:avLst/>
          </a:prstGeom>
          <a:noFill/>
          <a:extLst>
            <a:ext uri="{909E8E84-426E-40DD-AFC4-6F175D3DCCD1}">
              <a14:hiddenFill xmlns:a14="http://schemas.microsoft.com/office/drawing/2010/main">
                <a:solidFill>
                  <a:srgbClr val="FFFFFF"/>
                </a:solidFill>
              </a14:hiddenFill>
            </a:ext>
          </a:extLst>
        </p:spPr>
      </p:pic>
      <p:sp>
        <p:nvSpPr>
          <p:cNvPr id="4" name="Aşağı Ok 3"/>
          <p:cNvSpPr/>
          <p:nvPr/>
        </p:nvSpPr>
        <p:spPr>
          <a:xfrm rot="19041959">
            <a:off x="2300061" y="3097813"/>
            <a:ext cx="295405" cy="6359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rgbClr val="C00000"/>
              </a:solidFill>
            </a:endParaRPr>
          </a:p>
        </p:txBody>
      </p:sp>
      <p:sp>
        <p:nvSpPr>
          <p:cNvPr id="13" name="Aşağı Ok 12"/>
          <p:cNvSpPr/>
          <p:nvPr/>
        </p:nvSpPr>
        <p:spPr>
          <a:xfrm rot="2071951">
            <a:off x="3862133" y="3086107"/>
            <a:ext cx="295405" cy="6359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rgbClr val="C00000"/>
              </a:solidFill>
            </a:endParaRPr>
          </a:p>
        </p:txBody>
      </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521" y="2859782"/>
            <a:ext cx="1451092" cy="1451092"/>
          </a:xfrm>
          <a:prstGeom prst="rect">
            <a:avLst/>
          </a:prstGeom>
        </p:spPr>
      </p:pic>
    </p:spTree>
    <p:extLst>
      <p:ext uri="{BB962C8B-B14F-4D97-AF65-F5344CB8AC3E}">
        <p14:creationId xmlns:p14="http://schemas.microsoft.com/office/powerpoint/2010/main" val="30925110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693319"/>
          </a:xfrm>
          <a:prstGeom prst="rect">
            <a:avLst/>
          </a:prstGeom>
        </p:spPr>
        <p:txBody>
          <a:bodyPr wrap="square">
            <a:spAutoFit/>
          </a:bodyPr>
          <a:lstStyle/>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a:t>
            </a:r>
            <a:r>
              <a:rPr lang="tr-TR" dirty="0">
                <a:latin typeface="Arial" pitchFamily="34" charset="0"/>
                <a:cs typeface="Arial" pitchFamily="34" charset="0"/>
              </a:rPr>
              <a:t>4) </a:t>
            </a:r>
            <a:r>
              <a:rPr lang="tr-TR" b="1" dirty="0">
                <a:solidFill>
                  <a:srgbClr val="C00000"/>
                </a:solidFill>
                <a:latin typeface="Arial" pitchFamily="34" charset="0"/>
                <a:cs typeface="Arial" pitchFamily="34" charset="0"/>
              </a:rPr>
              <a:t>Taşınır kayıt yetkililerinin </a:t>
            </a:r>
            <a:r>
              <a:rPr lang="tr-TR" dirty="0">
                <a:latin typeface="Arial" pitchFamily="34" charset="0"/>
                <a:cs typeface="Arial" pitchFamily="34" charset="0"/>
              </a:rPr>
              <a:t>görev ve sorumlulukları aşağıda belirtilmiştir</a:t>
            </a:r>
            <a:r>
              <a:rPr lang="tr-TR" dirty="0" smtClean="0">
                <a:latin typeface="Arial" pitchFamily="34" charset="0"/>
                <a:cs typeface="Arial" pitchFamily="34" charset="0"/>
              </a:rPr>
              <a:t>.</a:t>
            </a:r>
          </a:p>
          <a:p>
            <a:pPr algn="just"/>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smtClean="0">
                <a:latin typeface="Arial" pitchFamily="34" charset="0"/>
                <a:cs typeface="Arial" pitchFamily="34" charset="0"/>
              </a:rPr>
              <a:t>a) Harcama </a:t>
            </a:r>
            <a:r>
              <a:rPr lang="tr-TR" dirty="0">
                <a:latin typeface="Arial" pitchFamily="34" charset="0"/>
                <a:cs typeface="Arial" pitchFamily="34" charset="0"/>
              </a:rPr>
              <a:t>birimince edinilen taşınırlardan muayene ve kabulü yapılanları cins ve niteliklerine göre sayarak, tartarak, ölçerek teslim almak, doğrudan tüketilmeyen ve kullanıma verilmeyen taşınırları sorumluluğundaki ambarlarda muhafaza etmek</a:t>
            </a:r>
            <a:r>
              <a:rPr lang="tr-TR" dirty="0" smtClean="0">
                <a:latin typeface="Arial" pitchFamily="34" charset="0"/>
                <a:cs typeface="Arial" pitchFamily="34" charset="0"/>
              </a:rPr>
              <a:t>.</a:t>
            </a:r>
          </a:p>
          <a:p>
            <a:pPr algn="just"/>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b) Muayene ve kabul işlemi hemen yapılamayan taşınırları kontrol ederek teslim almak, özellikleri nedeniyle kesin kabulleri belli bir dönem kullanıldıktan sonra yapılabilen sarf malzemeleri hariç olmak üzere, bunların kesin kabulü yapılmadan kullanıma verilmesini önlemek</a:t>
            </a:r>
            <a:r>
              <a:rPr lang="tr-TR" dirty="0" smtClean="0">
                <a:latin typeface="Arial" pitchFamily="34" charset="0"/>
                <a:cs typeface="Arial" pitchFamily="34" charset="0"/>
              </a:rPr>
              <a:t>.</a:t>
            </a:r>
          </a:p>
        </p:txBody>
      </p:sp>
      <p:sp>
        <p:nvSpPr>
          <p:cNvPr id="4" name="Dikdörtgen 3"/>
          <p:cNvSpPr/>
          <p:nvPr/>
        </p:nvSpPr>
        <p:spPr>
          <a:xfrm>
            <a:off x="7956376" y="4460513"/>
            <a:ext cx="934871" cy="369332"/>
          </a:xfrm>
          <a:prstGeom prst="rect">
            <a:avLst/>
          </a:prstGeom>
        </p:spPr>
        <p:txBody>
          <a:bodyPr wrap="none">
            <a:spAutoFit/>
          </a:bodyPr>
          <a:lstStyle/>
          <a:p>
            <a:r>
              <a:rPr lang="tr-TR" dirty="0">
                <a:hlinkClick r:id="rId4" action="ppaction://hlinkfile"/>
              </a:rPr>
              <a:t>Eski hali</a:t>
            </a:r>
            <a:endParaRPr lang="tr-TR" dirty="0"/>
          </a:p>
        </p:txBody>
      </p:sp>
    </p:spTree>
    <p:extLst>
      <p:ext uri="{BB962C8B-B14F-4D97-AF65-F5344CB8AC3E}">
        <p14:creationId xmlns:p14="http://schemas.microsoft.com/office/powerpoint/2010/main" val="80731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800" b="1" dirty="0">
                <a:solidFill>
                  <a:schemeClr val="bg1">
                    <a:lumMod val="95000"/>
                  </a:schemeClr>
                </a:solidFill>
                <a:latin typeface="Arial" pitchFamily="34" charset="0"/>
                <a:cs typeface="Arial" pitchFamily="34" charset="0"/>
              </a:rPr>
              <a:t>Yapılan düzenlemeyle;</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47449" y="771550"/>
            <a:ext cx="8789047" cy="3477875"/>
          </a:xfrm>
          <a:prstGeom prst="rect">
            <a:avLst/>
          </a:prstGeom>
          <a:noFill/>
        </p:spPr>
        <p:txBody>
          <a:bodyPr wrap="square">
            <a:spAutoFit/>
          </a:bodyPr>
          <a:lstStyle/>
          <a:p>
            <a:pPr marL="285750" indent="-285750">
              <a:buFont typeface="Wingdings" pitchFamily="2" charset="2"/>
              <a:buChar char="v"/>
            </a:pPr>
            <a:endParaRPr lang="tr-TR" sz="2000" b="1" dirty="0" smtClean="0">
              <a:latin typeface="Arial" pitchFamily="34" charset="0"/>
              <a:cs typeface="Arial" pitchFamily="34" charset="0"/>
            </a:endParaRPr>
          </a:p>
          <a:p>
            <a:pPr marL="285750" indent="-285750" algn="just">
              <a:buFont typeface="Wingdings" pitchFamily="2" charset="2"/>
              <a:buChar char="v"/>
            </a:pPr>
            <a:r>
              <a:rPr lang="tr-TR" sz="2000" b="1" dirty="0" smtClean="0">
                <a:latin typeface="Arial" pitchFamily="34" charset="0"/>
                <a:cs typeface="Arial" pitchFamily="34" charset="0"/>
              </a:rPr>
              <a:t>31/12/2014 </a:t>
            </a:r>
            <a:r>
              <a:rPr lang="tr-TR" sz="2000" b="1" dirty="0">
                <a:latin typeface="Arial" pitchFamily="34" charset="0"/>
                <a:cs typeface="Arial" pitchFamily="34" charset="0"/>
              </a:rPr>
              <a:t>tarihli ve 29222 sayılı 4. Mükerrer Resmi Gazetede yayımlanan 39 sıra </a:t>
            </a:r>
            <a:r>
              <a:rPr lang="tr-TR" sz="2000" b="1" dirty="0" err="1">
                <a:latin typeface="Arial" pitchFamily="34" charset="0"/>
                <a:cs typeface="Arial" pitchFamily="34" charset="0"/>
              </a:rPr>
              <a:t>nolu</a:t>
            </a:r>
            <a:r>
              <a:rPr lang="tr-TR" sz="2000" b="1" dirty="0">
                <a:latin typeface="Arial" pitchFamily="34" charset="0"/>
                <a:cs typeface="Arial" pitchFamily="34" charset="0"/>
              </a:rPr>
              <a:t> Muhasebat Genel Müdürlüğü Genel Tebliği ile taşınır kapsamında sayılan ve kodlanan </a:t>
            </a:r>
            <a:r>
              <a:rPr lang="tr-TR" sz="2000" b="1" dirty="0">
                <a:solidFill>
                  <a:srgbClr val="FF0000"/>
                </a:solidFill>
                <a:latin typeface="Arial" pitchFamily="34" charset="0"/>
                <a:cs typeface="Arial" pitchFamily="34" charset="0"/>
              </a:rPr>
              <a:t>tesisler tanımına </a:t>
            </a:r>
            <a:r>
              <a:rPr lang="tr-TR" sz="2000" b="1" dirty="0">
                <a:latin typeface="Arial" pitchFamily="34" charset="0"/>
                <a:cs typeface="Arial" pitchFamily="34" charset="0"/>
              </a:rPr>
              <a:t>Yönetmelikte yer verilmekte</a:t>
            </a:r>
            <a:r>
              <a:rPr lang="tr-TR" sz="2000" b="1" dirty="0" smtClean="0">
                <a:latin typeface="Arial" pitchFamily="34" charset="0"/>
                <a:cs typeface="Arial" pitchFamily="34" charset="0"/>
              </a:rPr>
              <a:t>,</a:t>
            </a:r>
          </a:p>
          <a:p>
            <a:r>
              <a:rPr lang="tr-TR" sz="2000" b="1" dirty="0" smtClean="0">
                <a:latin typeface="Arial" pitchFamily="34" charset="0"/>
                <a:cs typeface="Arial" pitchFamily="34" charset="0"/>
              </a:rPr>
              <a:t>  </a:t>
            </a:r>
            <a:endParaRPr lang="tr-TR" sz="2000" b="1" dirty="0">
              <a:latin typeface="Arial" pitchFamily="34" charset="0"/>
              <a:cs typeface="Arial" pitchFamily="34" charset="0"/>
            </a:endParaRPr>
          </a:p>
          <a:p>
            <a:pPr marL="285750" indent="-285750" algn="just">
              <a:buFont typeface="Wingdings" pitchFamily="2" charset="2"/>
              <a:buChar char="v"/>
            </a:pPr>
            <a:r>
              <a:rPr lang="tr-TR" sz="2000" b="1" dirty="0" smtClean="0">
                <a:latin typeface="Arial" pitchFamily="34" charset="0"/>
                <a:cs typeface="Arial" pitchFamily="34" charset="0"/>
              </a:rPr>
              <a:t>Taşınırların </a:t>
            </a:r>
            <a:r>
              <a:rPr lang="tr-TR" sz="2000" b="1" dirty="0">
                <a:latin typeface="Arial" pitchFamily="34" charset="0"/>
                <a:cs typeface="Arial" pitchFamily="34" charset="0"/>
              </a:rPr>
              <a:t>hurdaya ayrılmasında yetki </a:t>
            </a:r>
            <a:r>
              <a:rPr lang="tr-TR" sz="2000" b="1" u="sng" dirty="0">
                <a:latin typeface="Arial" pitchFamily="34" charset="0"/>
                <a:cs typeface="Arial" pitchFamily="34" charset="0"/>
              </a:rPr>
              <a:t>tamamen</a:t>
            </a:r>
            <a:r>
              <a:rPr lang="tr-TR" sz="2000" b="1" dirty="0">
                <a:latin typeface="Arial" pitchFamily="34" charset="0"/>
                <a:cs typeface="Arial" pitchFamily="34" charset="0"/>
              </a:rPr>
              <a:t> harcama yetkilisine bırakılmakta,</a:t>
            </a:r>
          </a:p>
          <a:p>
            <a:pPr algn="just"/>
            <a:endParaRPr lang="tr-TR" sz="2000" b="1" dirty="0" smtClean="0">
              <a:latin typeface="Arial" pitchFamily="34" charset="0"/>
              <a:cs typeface="Arial" pitchFamily="34" charset="0"/>
            </a:endParaRPr>
          </a:p>
          <a:p>
            <a:pPr marL="285750" indent="-285750" algn="just">
              <a:buFont typeface="Wingdings" pitchFamily="2" charset="2"/>
              <a:buChar char="v"/>
            </a:pPr>
            <a:r>
              <a:rPr lang="tr-TR" sz="2000" b="1" dirty="0" smtClean="0">
                <a:latin typeface="Arial" pitchFamily="34" charset="0"/>
                <a:cs typeface="Arial" pitchFamily="34" charset="0"/>
              </a:rPr>
              <a:t>Kazı </a:t>
            </a:r>
            <a:r>
              <a:rPr lang="tr-TR" sz="2000" b="1" dirty="0">
                <a:latin typeface="Arial" pitchFamily="34" charset="0"/>
                <a:cs typeface="Arial" pitchFamily="34" charset="0"/>
              </a:rPr>
              <a:t>veya müsadere ile elde edilen taşınırların kayda alınması sağlanmakta</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3535176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16320"/>
          </a:xfrm>
          <a:prstGeom prst="rect">
            <a:avLst/>
          </a:prstGeom>
        </p:spPr>
        <p:txBody>
          <a:bodyPr wrap="square">
            <a:spAutoFit/>
          </a:bodyPr>
          <a:lstStyle/>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a:t>
            </a:r>
            <a:r>
              <a:rPr lang="tr-TR" dirty="0">
                <a:latin typeface="Arial" pitchFamily="34" charset="0"/>
                <a:cs typeface="Arial" pitchFamily="34" charset="0"/>
              </a:rPr>
              <a:t>4) </a:t>
            </a:r>
            <a:r>
              <a:rPr lang="tr-TR" b="1" dirty="0">
                <a:solidFill>
                  <a:srgbClr val="C00000"/>
                </a:solidFill>
                <a:latin typeface="Arial" pitchFamily="34" charset="0"/>
                <a:cs typeface="Arial" pitchFamily="34" charset="0"/>
              </a:rPr>
              <a:t>Taşınır kayıt yetkililerinin </a:t>
            </a:r>
            <a:r>
              <a:rPr lang="tr-TR" dirty="0">
                <a:latin typeface="Arial" pitchFamily="34" charset="0"/>
                <a:cs typeface="Arial" pitchFamily="34" charset="0"/>
              </a:rPr>
              <a:t>görev ve sorumlulukları aşağıda belirtilmiştir</a:t>
            </a:r>
            <a:r>
              <a:rPr lang="tr-TR" dirty="0" smtClean="0">
                <a:latin typeface="Arial" pitchFamily="34" charset="0"/>
                <a:cs typeface="Arial" pitchFamily="34" charset="0"/>
              </a:rPr>
              <a:t>.</a:t>
            </a:r>
          </a:p>
          <a:p>
            <a:pPr algn="just"/>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c) Taşınırların giriş ve çıkışına ilişkin kayıtları tutmak, bunlara ilişkin belge ve cetvelleri düzenlemek ve taşınır mal yönetim hesap cetvellerini istenilmesi halinde konsolide görevlisine göndermek</a:t>
            </a:r>
            <a:r>
              <a:rPr lang="tr-TR" dirty="0" smtClean="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ç) Tüketime veya kullanıma verilmesi uygun görülen taşınırları ilgililere teslim etmek</a:t>
            </a:r>
            <a:r>
              <a:rPr lang="tr-TR" dirty="0" smtClean="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d) Taşınırların yangına, ıslanmaya, bozulmaya, çalınmaya ve benzeri tehlikelere karşı korunması için gerekli tedbirleri almak ve alınmasını sağlamak.</a:t>
            </a:r>
          </a:p>
        </p:txBody>
      </p:sp>
      <p:sp>
        <p:nvSpPr>
          <p:cNvPr id="4" name="Dikdörtgen 3"/>
          <p:cNvSpPr/>
          <p:nvPr/>
        </p:nvSpPr>
        <p:spPr>
          <a:xfrm>
            <a:off x="7920988" y="4519343"/>
            <a:ext cx="934871" cy="369332"/>
          </a:xfrm>
          <a:prstGeom prst="rect">
            <a:avLst/>
          </a:prstGeom>
        </p:spPr>
        <p:txBody>
          <a:bodyPr wrap="none">
            <a:spAutoFit/>
          </a:bodyPr>
          <a:lstStyle/>
          <a:p>
            <a:r>
              <a:rPr lang="tr-TR" dirty="0">
                <a:hlinkClick r:id="rId4" action="ppaction://hlinkfile"/>
              </a:rPr>
              <a:t>Eski hali</a:t>
            </a:r>
            <a:endParaRPr lang="tr-TR" dirty="0"/>
          </a:p>
        </p:txBody>
      </p:sp>
    </p:spTree>
    <p:extLst>
      <p:ext uri="{BB962C8B-B14F-4D97-AF65-F5344CB8AC3E}">
        <p14:creationId xmlns:p14="http://schemas.microsoft.com/office/powerpoint/2010/main" val="12962824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416320"/>
          </a:xfrm>
          <a:prstGeom prst="rect">
            <a:avLst/>
          </a:prstGeom>
        </p:spPr>
        <p:txBody>
          <a:bodyPr wrap="square">
            <a:spAutoFit/>
          </a:bodyPr>
          <a:lstStyle/>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a:t>
            </a:r>
            <a:r>
              <a:rPr lang="tr-TR" dirty="0">
                <a:latin typeface="Arial" pitchFamily="34" charset="0"/>
                <a:cs typeface="Arial" pitchFamily="34" charset="0"/>
              </a:rPr>
              <a:t>4) </a:t>
            </a:r>
            <a:r>
              <a:rPr lang="tr-TR" b="1" dirty="0">
                <a:solidFill>
                  <a:srgbClr val="C00000"/>
                </a:solidFill>
                <a:latin typeface="Arial" pitchFamily="34" charset="0"/>
                <a:cs typeface="Arial" pitchFamily="34" charset="0"/>
              </a:rPr>
              <a:t>Taşınır kayıt yetkililerinin </a:t>
            </a:r>
            <a:r>
              <a:rPr lang="tr-TR" dirty="0">
                <a:latin typeface="Arial" pitchFamily="34" charset="0"/>
                <a:cs typeface="Arial" pitchFamily="34" charset="0"/>
              </a:rPr>
              <a:t>görev ve sorumlulukları aşağıda belirtilmiştir</a:t>
            </a:r>
            <a:r>
              <a:rPr lang="tr-TR" dirty="0" smtClean="0">
                <a:latin typeface="Arial" pitchFamily="34" charset="0"/>
                <a:cs typeface="Arial" pitchFamily="34" charset="0"/>
              </a:rPr>
              <a:t>.</a:t>
            </a:r>
          </a:p>
          <a:p>
            <a:pPr algn="just"/>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e) Ambarda çalınma veya olağanüstü nedenlerden dolayı meydana gelen azalmaları harcama yetkilisine bildirmek</a:t>
            </a:r>
            <a:r>
              <a:rPr lang="tr-TR" dirty="0" smtClean="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f) Ambar sayımını ve stok kontrolünü yapmak, harcama yetkilisince belirlenen asgarî stok seviyesinin altına düşen taşınırları harcama yetkilisine bildirmek</a:t>
            </a:r>
            <a:r>
              <a:rPr lang="tr-TR" dirty="0" smtClean="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g) Kullanımda bulunan dayanıklı taşınırları bulundukları yerde kontrol etmek, sayımlarını yapmak ve yaptırmak.</a:t>
            </a:r>
          </a:p>
        </p:txBody>
      </p:sp>
      <p:sp>
        <p:nvSpPr>
          <p:cNvPr id="4" name="Dikdörtgen 3"/>
          <p:cNvSpPr/>
          <p:nvPr/>
        </p:nvSpPr>
        <p:spPr>
          <a:xfrm>
            <a:off x="7920988" y="4443958"/>
            <a:ext cx="934871" cy="369332"/>
          </a:xfrm>
          <a:prstGeom prst="rect">
            <a:avLst/>
          </a:prstGeom>
        </p:spPr>
        <p:txBody>
          <a:bodyPr wrap="none">
            <a:spAutoFit/>
          </a:bodyPr>
          <a:lstStyle/>
          <a:p>
            <a:r>
              <a:rPr lang="tr-TR" dirty="0">
                <a:hlinkClick r:id="rId4" action="ppaction://hlinkfile"/>
              </a:rPr>
              <a:t>Eski hali</a:t>
            </a:r>
            <a:endParaRPr lang="tr-TR" dirty="0"/>
          </a:p>
        </p:txBody>
      </p:sp>
    </p:spTree>
    <p:extLst>
      <p:ext uri="{BB962C8B-B14F-4D97-AF65-F5344CB8AC3E}">
        <p14:creationId xmlns:p14="http://schemas.microsoft.com/office/powerpoint/2010/main" val="491395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693319"/>
          </a:xfrm>
          <a:prstGeom prst="rect">
            <a:avLst/>
          </a:prstGeom>
        </p:spPr>
        <p:txBody>
          <a:bodyPr wrap="square">
            <a:spAutoFit/>
          </a:bodyPr>
          <a:lstStyle/>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a:t>
            </a:r>
            <a:r>
              <a:rPr lang="tr-TR" dirty="0">
                <a:latin typeface="Arial" pitchFamily="34" charset="0"/>
                <a:cs typeface="Arial" pitchFamily="34" charset="0"/>
              </a:rPr>
              <a:t>4) </a:t>
            </a:r>
            <a:r>
              <a:rPr lang="tr-TR" b="1" dirty="0">
                <a:solidFill>
                  <a:srgbClr val="C00000"/>
                </a:solidFill>
                <a:latin typeface="Arial" pitchFamily="34" charset="0"/>
                <a:cs typeface="Arial" pitchFamily="34" charset="0"/>
              </a:rPr>
              <a:t>Taşınır kayıt yetkililerinin </a:t>
            </a:r>
            <a:r>
              <a:rPr lang="tr-TR" dirty="0">
                <a:latin typeface="Arial" pitchFamily="34" charset="0"/>
                <a:cs typeface="Arial" pitchFamily="34" charset="0"/>
              </a:rPr>
              <a:t>görev ve sorumlulukları aşağıda belirtilmiştir</a:t>
            </a:r>
            <a:r>
              <a:rPr lang="tr-TR" dirty="0" smtClean="0">
                <a:latin typeface="Arial" pitchFamily="34" charset="0"/>
                <a:cs typeface="Arial" pitchFamily="34" charset="0"/>
              </a:rPr>
              <a:t>.</a:t>
            </a:r>
          </a:p>
          <a:p>
            <a:pPr algn="just"/>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ğ) Harcama biriminin malzeme ihtiyaç planlamasının yapılmasına yardımcı olmak</a:t>
            </a:r>
            <a:r>
              <a:rPr lang="tr-TR" dirty="0" smtClean="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h) Kayıtlarını tuttuğu taşınırların yönetim hesabını hazırlamak ve harcama yetkilisine sunulmak üzere taşınır kontrol yetkilisine teslim etmek</a:t>
            </a:r>
            <a:r>
              <a:rPr lang="tr-TR" dirty="0" smtClean="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ı) Ambarlarında kasıt, kusur, ihmal veya tedbirsizlikleri nedeniyle meydana gelen kayıp ve noksanlıklardan sorumlu olmak</a:t>
            </a:r>
            <a:r>
              <a:rPr lang="tr-TR" dirty="0" smtClean="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i) Ambarlarını devir ve teslim etmeden, görevlerinden ayrılmamak. </a:t>
            </a:r>
          </a:p>
        </p:txBody>
      </p:sp>
      <p:sp>
        <p:nvSpPr>
          <p:cNvPr id="4" name="Dikdörtgen 3"/>
          <p:cNvSpPr/>
          <p:nvPr/>
        </p:nvSpPr>
        <p:spPr>
          <a:xfrm>
            <a:off x="8051621" y="4470157"/>
            <a:ext cx="934871" cy="369332"/>
          </a:xfrm>
          <a:prstGeom prst="rect">
            <a:avLst/>
          </a:prstGeom>
        </p:spPr>
        <p:txBody>
          <a:bodyPr wrap="none">
            <a:spAutoFit/>
          </a:bodyPr>
          <a:lstStyle/>
          <a:p>
            <a:r>
              <a:rPr lang="tr-TR" dirty="0">
                <a:hlinkClick r:id="rId4" action="ppaction://hlinkfile"/>
              </a:rPr>
              <a:t>Eski hali</a:t>
            </a:r>
            <a:endParaRPr lang="tr-TR" dirty="0"/>
          </a:p>
        </p:txBody>
      </p:sp>
    </p:spTree>
    <p:extLst>
      <p:ext uri="{BB962C8B-B14F-4D97-AF65-F5344CB8AC3E}">
        <p14:creationId xmlns:p14="http://schemas.microsoft.com/office/powerpoint/2010/main" val="3041975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170099"/>
          </a:xfrm>
          <a:prstGeom prst="rect">
            <a:avLst/>
          </a:prstGeom>
        </p:spPr>
        <p:txBody>
          <a:bodyPr wrap="square">
            <a:spAutoFit/>
          </a:bodyPr>
          <a:lstStyle/>
          <a:p>
            <a:pPr algn="just"/>
            <a:endParaRPr lang="tr-TR" sz="2000" b="1" dirty="0" smtClean="0"/>
          </a:p>
          <a:p>
            <a:pPr algn="just"/>
            <a:endParaRPr lang="tr-TR" sz="2000" b="1" dirty="0"/>
          </a:p>
          <a:p>
            <a:pPr algn="just"/>
            <a:r>
              <a:rPr lang="tr-TR" sz="2000" b="1" dirty="0">
                <a:latin typeface="Arial" pitchFamily="34" charset="0"/>
                <a:cs typeface="Arial" pitchFamily="34" charset="0"/>
              </a:rPr>
              <a:t>(5) </a:t>
            </a:r>
            <a:r>
              <a:rPr lang="tr-TR" sz="2000" b="1" dirty="0">
                <a:solidFill>
                  <a:srgbClr val="C00000"/>
                </a:solidFill>
                <a:latin typeface="Arial" pitchFamily="34" charset="0"/>
                <a:cs typeface="Arial" pitchFamily="34" charset="0"/>
              </a:rPr>
              <a:t>Taşınır kontrol yetkililerinin </a:t>
            </a:r>
            <a:r>
              <a:rPr lang="tr-TR" sz="2000" b="1" dirty="0">
                <a:latin typeface="Arial" pitchFamily="34" charset="0"/>
                <a:cs typeface="Arial" pitchFamily="34" charset="0"/>
              </a:rPr>
              <a:t>görev ve sorumlulukları aşağıda belirtilmiştir</a:t>
            </a:r>
            <a:r>
              <a:rPr lang="tr-TR" sz="2000" b="1" dirty="0" smtClean="0">
                <a:latin typeface="Arial" pitchFamily="34" charset="0"/>
                <a:cs typeface="Arial" pitchFamily="34" charset="0"/>
              </a:rPr>
              <a:t>.</a:t>
            </a:r>
          </a:p>
          <a:p>
            <a:pPr algn="just"/>
            <a:endParaRPr lang="tr-TR" sz="2000" b="1" dirty="0">
              <a:latin typeface="Arial" pitchFamily="34" charset="0"/>
              <a:cs typeface="Arial" pitchFamily="34" charset="0"/>
            </a:endParaRPr>
          </a:p>
          <a:p>
            <a:pPr algn="just"/>
            <a:r>
              <a:rPr lang="tr-TR" sz="2000" b="1" dirty="0">
                <a:latin typeface="Arial" pitchFamily="34" charset="0"/>
                <a:cs typeface="Arial" pitchFamily="34" charset="0"/>
              </a:rPr>
              <a:t>a) Taşınır kayıt ve işlemleri ile ilgili olarak düzenlenen belge ve cetvellerin mevzuata ve mali tablolara uygunluğunu kontrol etmek. </a:t>
            </a:r>
          </a:p>
          <a:p>
            <a:pPr algn="just"/>
            <a:endParaRPr lang="tr-TR" sz="2000" b="1" dirty="0" smtClean="0">
              <a:latin typeface="Arial" pitchFamily="34" charset="0"/>
              <a:cs typeface="Arial" pitchFamily="34" charset="0"/>
            </a:endParaRPr>
          </a:p>
          <a:p>
            <a:pPr algn="just"/>
            <a:r>
              <a:rPr lang="tr-TR" sz="2000" b="1" dirty="0" smtClean="0">
                <a:latin typeface="Arial" pitchFamily="34" charset="0"/>
                <a:cs typeface="Arial" pitchFamily="34" charset="0"/>
              </a:rPr>
              <a:t>b</a:t>
            </a:r>
            <a:r>
              <a:rPr lang="tr-TR" sz="2000" b="1" dirty="0">
                <a:latin typeface="Arial" pitchFamily="34" charset="0"/>
                <a:cs typeface="Arial" pitchFamily="34" charset="0"/>
              </a:rPr>
              <a:t>) Harcama Birimi Taşınır Mal Yönetim Hesabı Cetvelini imzalayarak harcama yetkilisine sunmak.</a:t>
            </a:r>
          </a:p>
        </p:txBody>
      </p:sp>
    </p:spTree>
    <p:extLst>
      <p:ext uri="{BB962C8B-B14F-4D97-AF65-F5344CB8AC3E}">
        <p14:creationId xmlns:p14="http://schemas.microsoft.com/office/powerpoint/2010/main" val="80731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6 </a:t>
            </a:r>
            <a:r>
              <a:rPr lang="tr-TR" sz="2400" b="1" u="sng" dirty="0" err="1"/>
              <a:t>ncı</a:t>
            </a:r>
            <a:r>
              <a:rPr lang="tr-TR" sz="2400" b="1" u="sng" dirty="0"/>
              <a:t> maddesi </a:t>
            </a:r>
            <a:r>
              <a:rPr lang="tr-TR" sz="2400" b="1" dirty="0"/>
              <a:t>başlığıyla birlikte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7053" y="1707654"/>
            <a:ext cx="8784976" cy="1015663"/>
          </a:xfrm>
          <a:prstGeom prst="rect">
            <a:avLst/>
          </a:prstGeom>
        </p:spPr>
        <p:txBody>
          <a:bodyPr wrap="square">
            <a:spAutoFit/>
          </a:bodyPr>
          <a:lstStyle/>
          <a:p>
            <a:pPr algn="just"/>
            <a:r>
              <a:rPr lang="tr-TR" sz="2000" b="1" dirty="0">
                <a:latin typeface="Arial" pitchFamily="34" charset="0"/>
                <a:cs typeface="Arial" pitchFamily="34" charset="0"/>
              </a:rPr>
              <a:t>(6) </a:t>
            </a:r>
            <a:r>
              <a:rPr lang="tr-TR" sz="2000" b="1" dirty="0">
                <a:solidFill>
                  <a:srgbClr val="C00000"/>
                </a:solidFill>
                <a:latin typeface="Arial" pitchFamily="34" charset="0"/>
                <a:cs typeface="Arial" pitchFamily="34" charset="0"/>
              </a:rPr>
              <a:t>Taşınır kayıt yetkilileri </a:t>
            </a:r>
            <a:r>
              <a:rPr lang="tr-TR" sz="2000" b="1" dirty="0">
                <a:latin typeface="Arial" pitchFamily="34" charset="0"/>
                <a:cs typeface="Arial" pitchFamily="34" charset="0"/>
              </a:rPr>
              <a:t>ile </a:t>
            </a:r>
            <a:r>
              <a:rPr lang="tr-TR" sz="2000" b="1" dirty="0">
                <a:solidFill>
                  <a:srgbClr val="C00000"/>
                </a:solidFill>
                <a:latin typeface="Arial" pitchFamily="34" charset="0"/>
                <a:cs typeface="Arial" pitchFamily="34" charset="0"/>
              </a:rPr>
              <a:t>taşınır kontrol yetkilileri</a:t>
            </a:r>
            <a:r>
              <a:rPr lang="tr-TR" sz="2000" b="1" dirty="0">
                <a:latin typeface="Arial" pitchFamily="34" charset="0"/>
                <a:cs typeface="Arial" pitchFamily="34" charset="0"/>
              </a:rPr>
              <a:t>, düzenledikleri ve imzaladıkları belge ve cetvellerin doğruluğundan </a:t>
            </a:r>
            <a:r>
              <a:rPr lang="tr-TR" sz="2000" b="1" u="sng" dirty="0">
                <a:latin typeface="Arial" pitchFamily="34" charset="0"/>
                <a:cs typeface="Arial" pitchFamily="34" charset="0"/>
              </a:rPr>
              <a:t>harcama yetkilisine karşı birlikte sorumludur.</a:t>
            </a:r>
          </a:p>
        </p:txBody>
      </p:sp>
    </p:spTree>
    <p:extLst>
      <p:ext uri="{BB962C8B-B14F-4D97-AF65-F5344CB8AC3E}">
        <p14:creationId xmlns:p14="http://schemas.microsoft.com/office/powerpoint/2010/main" val="21603884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7 </a:t>
            </a:r>
            <a:r>
              <a:rPr lang="tr-TR" sz="2400" b="1" u="sng" dirty="0" err="1"/>
              <a:t>nci</a:t>
            </a:r>
            <a:r>
              <a:rPr lang="tr-TR" sz="2400" b="1" u="sng" dirty="0"/>
              <a:t> maddesi </a:t>
            </a:r>
            <a:r>
              <a:rPr lang="tr-TR" sz="2400" b="1" u="sng" dirty="0" smtClean="0"/>
              <a:t>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4093428"/>
          </a:xfrm>
          <a:prstGeom prst="rect">
            <a:avLst/>
          </a:prstGeom>
        </p:spPr>
        <p:txBody>
          <a:bodyPr wrap="square">
            <a:spAutoFit/>
          </a:bodyPr>
          <a:lstStyle/>
          <a:p>
            <a:pPr lvl="0" algn="just">
              <a:lnSpc>
                <a:spcPct val="100000"/>
              </a:lnSpc>
            </a:pPr>
            <a:endParaRPr lang="tr-TR" sz="1400" b="1" dirty="0" smtClean="0">
              <a:solidFill>
                <a:srgbClr val="C00000"/>
              </a:solidFill>
              <a:latin typeface="Arial" pitchFamily="34" charset="0"/>
              <a:cs typeface="Arial" pitchFamily="34" charset="0"/>
            </a:endParaRPr>
          </a:p>
          <a:p>
            <a:pPr lvl="0" algn="just">
              <a:lnSpc>
                <a:spcPct val="100000"/>
              </a:lnSpc>
            </a:pPr>
            <a:endParaRPr lang="tr-TR" sz="1400" b="1" dirty="0">
              <a:solidFill>
                <a:srgbClr val="C00000"/>
              </a:solidFill>
              <a:latin typeface="Arial" pitchFamily="34" charset="0"/>
              <a:cs typeface="Arial" pitchFamily="34" charset="0"/>
            </a:endParaRPr>
          </a:p>
          <a:p>
            <a:pPr lvl="0" algn="just">
              <a:lnSpc>
                <a:spcPct val="100000"/>
              </a:lnSpc>
            </a:pPr>
            <a:endParaRPr lang="tr-TR" sz="1400" b="1" dirty="0" smtClean="0">
              <a:solidFill>
                <a:srgbClr val="C00000"/>
              </a:solidFill>
              <a:latin typeface="Arial" pitchFamily="34" charset="0"/>
              <a:cs typeface="Arial" pitchFamily="34" charset="0"/>
            </a:endParaRPr>
          </a:p>
          <a:p>
            <a:pPr lvl="0" algn="just">
              <a:lnSpc>
                <a:spcPct val="100000"/>
              </a:lnSpc>
            </a:pPr>
            <a:r>
              <a:rPr lang="tr-TR" b="1" dirty="0" smtClean="0">
                <a:solidFill>
                  <a:srgbClr val="C00000"/>
                </a:solidFill>
                <a:latin typeface="Arial" pitchFamily="34" charset="0"/>
                <a:cs typeface="Arial" pitchFamily="34" charset="0"/>
              </a:rPr>
              <a:t>Taşınır </a:t>
            </a:r>
            <a:r>
              <a:rPr lang="tr-TR" b="1" dirty="0">
                <a:solidFill>
                  <a:srgbClr val="C00000"/>
                </a:solidFill>
                <a:latin typeface="Arial" pitchFamily="34" charset="0"/>
                <a:cs typeface="Arial" pitchFamily="34" charset="0"/>
              </a:rPr>
              <a:t>konsolide görevlileri           </a:t>
            </a:r>
          </a:p>
          <a:p>
            <a:pPr algn="just"/>
            <a:endParaRPr lang="tr-TR" sz="2000" b="1" dirty="0">
              <a:latin typeface="Arial" pitchFamily="34" charset="0"/>
              <a:cs typeface="Arial" pitchFamily="34" charset="0"/>
            </a:endParaRPr>
          </a:p>
          <a:p>
            <a:pPr algn="just"/>
            <a:r>
              <a:rPr lang="tr-TR" sz="2000" b="1" dirty="0">
                <a:latin typeface="Arial" pitchFamily="34" charset="0"/>
                <a:cs typeface="Arial" pitchFamily="34" charset="0"/>
              </a:rPr>
              <a:t>“MADDE 7- (1) Kamu idaresinin taşınır hesaplarını kurumsal sınıflandırmanın II </a:t>
            </a:r>
            <a:r>
              <a:rPr lang="tr-TR" sz="2000" b="1" dirty="0" err="1">
                <a:latin typeface="Arial" pitchFamily="34" charset="0"/>
                <a:cs typeface="Arial" pitchFamily="34" charset="0"/>
              </a:rPr>
              <a:t>nci</a:t>
            </a:r>
            <a:r>
              <a:rPr lang="tr-TR" sz="2000" b="1" dirty="0">
                <a:latin typeface="Arial" pitchFamily="34" charset="0"/>
                <a:cs typeface="Arial" pitchFamily="34" charset="0"/>
              </a:rPr>
              <a:t>, mahalli idarelerde ise kurumsal sınıflandırmanın III üncü düzeyi itibarıyla birleştirmek ve üst yönetici adına </a:t>
            </a:r>
            <a:r>
              <a:rPr lang="tr-TR" sz="2000" b="1" dirty="0">
                <a:solidFill>
                  <a:srgbClr val="C00000"/>
                </a:solidFill>
                <a:latin typeface="Arial" pitchFamily="34" charset="0"/>
                <a:cs typeface="Arial" pitchFamily="34" charset="0"/>
              </a:rPr>
              <a:t>İdare Taşınır Mal Yönetimi Ayrıntılı Hesap Cetveli</a:t>
            </a:r>
            <a:r>
              <a:rPr lang="tr-TR" sz="2000" b="1" dirty="0">
                <a:latin typeface="Arial" pitchFamily="34" charset="0"/>
                <a:cs typeface="Arial" pitchFamily="34" charset="0"/>
              </a:rPr>
              <a:t> ile </a:t>
            </a:r>
            <a:r>
              <a:rPr lang="tr-TR" sz="2000" b="1" dirty="0">
                <a:solidFill>
                  <a:srgbClr val="C00000"/>
                </a:solidFill>
                <a:latin typeface="Arial" pitchFamily="34" charset="0"/>
                <a:cs typeface="Arial" pitchFamily="34" charset="0"/>
              </a:rPr>
              <a:t>İdare Taşınır Mal Yönetim Hesabı İcmal Cetvelini </a:t>
            </a:r>
            <a:r>
              <a:rPr lang="tr-TR" sz="2000" b="1" dirty="0">
                <a:latin typeface="Arial" pitchFamily="34" charset="0"/>
                <a:cs typeface="Arial" pitchFamily="34" charset="0"/>
              </a:rPr>
              <a:t>hazırlamak üzere merkezde mali hizmetler birimi yöneticisine bağlı konsolide görevlisi belirlenir. </a:t>
            </a:r>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tr-TR" sz="2000" dirty="0" smtClean="0">
                <a:latin typeface="Arial" pitchFamily="34" charset="0"/>
                <a:cs typeface="Arial" pitchFamily="34" charset="0"/>
                <a:hlinkClick r:id="rId4" action="ppaction://hlinkfile"/>
              </a:rPr>
              <a:t>Eski hali</a:t>
            </a:r>
            <a:endParaRPr lang="tr-TR" sz="2000" dirty="0">
              <a:latin typeface="Arial" pitchFamily="34" charset="0"/>
              <a:cs typeface="Arial" pitchFamily="34" charset="0"/>
            </a:endParaRPr>
          </a:p>
        </p:txBody>
      </p:sp>
      <p:sp>
        <p:nvSpPr>
          <p:cNvPr id="8" name="Yuvarlatılmış Dikdörtgen 7"/>
          <p:cNvSpPr/>
          <p:nvPr/>
        </p:nvSpPr>
        <p:spPr>
          <a:xfrm>
            <a:off x="5940152" y="623178"/>
            <a:ext cx="3168352"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smtClean="0">
                <a:latin typeface="Arial" pitchFamily="34" charset="0"/>
                <a:cs typeface="Arial" pitchFamily="34" charset="0"/>
              </a:rPr>
              <a:t>Taşınır </a:t>
            </a:r>
            <a:r>
              <a:rPr lang="tr-TR" sz="1600" b="1" dirty="0">
                <a:latin typeface="Arial" pitchFamily="34" charset="0"/>
                <a:cs typeface="Arial" pitchFamily="34" charset="0"/>
              </a:rPr>
              <a:t>k</a:t>
            </a:r>
            <a:r>
              <a:rPr lang="tr-TR" sz="1600" b="1" dirty="0" smtClean="0">
                <a:latin typeface="Arial" pitchFamily="34" charset="0"/>
                <a:cs typeface="Arial" pitchFamily="34" charset="0"/>
              </a:rPr>
              <a:t>onsolide görevlileri</a:t>
            </a:r>
            <a:endParaRPr lang="tr-TR" sz="1600" b="1" dirty="0">
              <a:latin typeface="Arial" pitchFamily="34" charset="0"/>
              <a:cs typeface="Arial" pitchFamily="34" charset="0"/>
            </a:endParaRPr>
          </a:p>
        </p:txBody>
      </p:sp>
    </p:spTree>
    <p:extLst>
      <p:ext uri="{BB962C8B-B14F-4D97-AF65-F5344CB8AC3E}">
        <p14:creationId xmlns:p14="http://schemas.microsoft.com/office/powerpoint/2010/main" val="3862857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7 </a:t>
            </a:r>
            <a:r>
              <a:rPr lang="tr-TR" sz="2400" b="1" u="sng" dirty="0" err="1"/>
              <a:t>nci</a:t>
            </a:r>
            <a:r>
              <a:rPr lang="tr-TR" sz="2400" b="1" u="sng" dirty="0"/>
              <a:t> maddesi </a:t>
            </a:r>
            <a:r>
              <a:rPr lang="tr-TR" sz="2400" b="1" u="sng" dirty="0" smtClean="0"/>
              <a:t>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7053" y="1995686"/>
            <a:ext cx="8784976" cy="1077218"/>
          </a:xfrm>
          <a:prstGeom prst="rect">
            <a:avLst/>
          </a:prstGeom>
        </p:spPr>
        <p:txBody>
          <a:bodyPr wrap="square">
            <a:spAutoFit/>
          </a:bodyPr>
          <a:lstStyle/>
          <a:p>
            <a:pPr lvl="0" algn="just">
              <a:lnSpc>
                <a:spcPct val="100000"/>
              </a:lnSpc>
            </a:pPr>
            <a:r>
              <a:rPr lang="tr-TR" sz="1600" dirty="0">
                <a:latin typeface="Arial" pitchFamily="34" charset="0"/>
                <a:cs typeface="Arial" pitchFamily="34" charset="0"/>
              </a:rPr>
              <a:t>(2) Kurumsal sınıflandırmanın III üncü ve IV üncü düzeyinde tanımlanan merkez harcama birimlerinin taşınır hesaplarının, varsa taşra birimleri taşınır hesaplarıyla birleştirilmesi için; mali hizmetler biriminin talebi veya harcama yetkilisinin gerekli görmesi üzerine merkez harcama birimlerinde konsolide görevlisi görevlendirilir. </a:t>
            </a:r>
            <a:endParaRPr lang="tr-TR" sz="2400" dirty="0">
              <a:latin typeface="Arial" pitchFamily="34" charset="0"/>
              <a:cs typeface="Arial" pitchFamily="34" charset="0"/>
            </a:endParaRPr>
          </a:p>
        </p:txBody>
      </p:sp>
      <p:sp>
        <p:nvSpPr>
          <p:cNvPr id="8" name="Yuvarlatılmış Dikdörtgen 7"/>
          <p:cNvSpPr/>
          <p:nvPr/>
        </p:nvSpPr>
        <p:spPr>
          <a:xfrm>
            <a:off x="5940152" y="623178"/>
            <a:ext cx="3168352"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smtClean="0">
                <a:latin typeface="Arial" pitchFamily="34" charset="0"/>
                <a:cs typeface="Arial" pitchFamily="34" charset="0"/>
              </a:rPr>
              <a:t>Taşınır </a:t>
            </a:r>
            <a:r>
              <a:rPr lang="tr-TR" sz="1600" b="1" dirty="0">
                <a:latin typeface="Arial" pitchFamily="34" charset="0"/>
                <a:cs typeface="Arial" pitchFamily="34" charset="0"/>
              </a:rPr>
              <a:t>k</a:t>
            </a:r>
            <a:r>
              <a:rPr lang="tr-TR" sz="1600" b="1" dirty="0" smtClean="0">
                <a:latin typeface="Arial" pitchFamily="34" charset="0"/>
                <a:cs typeface="Arial" pitchFamily="34" charset="0"/>
              </a:rPr>
              <a:t>onsolide görevlileri</a:t>
            </a:r>
            <a:endParaRPr lang="tr-TR" sz="1600" b="1" dirty="0">
              <a:latin typeface="Arial" pitchFamily="34" charset="0"/>
              <a:cs typeface="Arial" pitchFamily="34" charset="0"/>
            </a:endParaRPr>
          </a:p>
        </p:txBody>
      </p:sp>
      <p:sp>
        <p:nvSpPr>
          <p:cNvPr id="4" name="Dikdörtgen 3"/>
          <p:cNvSpPr/>
          <p:nvPr/>
        </p:nvSpPr>
        <p:spPr>
          <a:xfrm>
            <a:off x="323528" y="4299942"/>
            <a:ext cx="1043876"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12467986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7 </a:t>
            </a:r>
            <a:r>
              <a:rPr lang="tr-TR" sz="2400" b="1" u="sng" dirty="0" err="1"/>
              <a:t>nci</a:t>
            </a:r>
            <a:r>
              <a:rPr lang="tr-TR" sz="2400" b="1" u="sng" dirty="0"/>
              <a:t> maddesi </a:t>
            </a:r>
            <a:r>
              <a:rPr lang="tr-TR" sz="2400" b="1" u="sng" dirty="0" smtClean="0"/>
              <a:t>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7053" y="1995686"/>
            <a:ext cx="8784976" cy="584775"/>
          </a:xfrm>
          <a:prstGeom prst="rect">
            <a:avLst/>
          </a:prstGeom>
        </p:spPr>
        <p:txBody>
          <a:bodyPr wrap="square">
            <a:spAutoFit/>
          </a:bodyPr>
          <a:lstStyle/>
          <a:p>
            <a:pPr lvl="0" algn="just">
              <a:lnSpc>
                <a:spcPct val="100000"/>
              </a:lnSpc>
            </a:pPr>
            <a:r>
              <a:rPr lang="tr-TR" sz="1600" dirty="0">
                <a:latin typeface="Arial" pitchFamily="34" charset="0"/>
                <a:cs typeface="Arial" pitchFamily="34" charset="0"/>
              </a:rPr>
              <a:t>(3) Mali hizmetler birimince gerek görülmesi halinde ilçe, il veya bölge teşkilatlarında da konsolide görevlisi ilçe, il veya bölge teşkilatının en üst yöneticileri tarafından görevlendirilir. </a:t>
            </a:r>
            <a:endParaRPr lang="tr-TR" sz="2400" dirty="0">
              <a:latin typeface="Arial" pitchFamily="34" charset="0"/>
              <a:cs typeface="Arial" pitchFamily="34" charset="0"/>
            </a:endParaRPr>
          </a:p>
        </p:txBody>
      </p:sp>
      <p:sp>
        <p:nvSpPr>
          <p:cNvPr id="8" name="Yuvarlatılmış Dikdörtgen 7"/>
          <p:cNvSpPr/>
          <p:nvPr/>
        </p:nvSpPr>
        <p:spPr>
          <a:xfrm>
            <a:off x="5940152" y="623178"/>
            <a:ext cx="3168352"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smtClean="0">
                <a:latin typeface="Arial" pitchFamily="34" charset="0"/>
                <a:cs typeface="Arial" pitchFamily="34" charset="0"/>
              </a:rPr>
              <a:t>Taşınır </a:t>
            </a:r>
            <a:r>
              <a:rPr lang="tr-TR" sz="1600" b="1" dirty="0">
                <a:latin typeface="Arial" pitchFamily="34" charset="0"/>
                <a:cs typeface="Arial" pitchFamily="34" charset="0"/>
              </a:rPr>
              <a:t>k</a:t>
            </a:r>
            <a:r>
              <a:rPr lang="tr-TR" sz="1600" b="1" dirty="0" smtClean="0">
                <a:latin typeface="Arial" pitchFamily="34" charset="0"/>
                <a:cs typeface="Arial" pitchFamily="34" charset="0"/>
              </a:rPr>
              <a:t>onsolide görevlileri</a:t>
            </a:r>
            <a:endParaRPr lang="tr-TR" sz="1600" b="1" dirty="0">
              <a:latin typeface="Arial" pitchFamily="34" charset="0"/>
              <a:cs typeface="Arial" pitchFamily="34" charset="0"/>
            </a:endParaRPr>
          </a:p>
        </p:txBody>
      </p:sp>
      <p:sp>
        <p:nvSpPr>
          <p:cNvPr id="4" name="Dikdörtgen 3"/>
          <p:cNvSpPr/>
          <p:nvPr/>
        </p:nvSpPr>
        <p:spPr>
          <a:xfrm>
            <a:off x="255349" y="4392452"/>
            <a:ext cx="1043876"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1628355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400" b="1" dirty="0" smtClean="0"/>
              <a:t>Aynı </a:t>
            </a:r>
            <a:r>
              <a:rPr lang="tr-TR" sz="2400" b="1" dirty="0"/>
              <a:t>Yönetmeliğin </a:t>
            </a:r>
            <a:r>
              <a:rPr lang="tr-TR" sz="2400" b="1" u="sng" dirty="0"/>
              <a:t>7 </a:t>
            </a:r>
            <a:r>
              <a:rPr lang="tr-TR" sz="2400" b="1" u="sng" dirty="0" err="1"/>
              <a:t>nci</a:t>
            </a:r>
            <a:r>
              <a:rPr lang="tr-TR" sz="2400" b="1" u="sng" dirty="0"/>
              <a:t> maddesi </a:t>
            </a:r>
            <a:r>
              <a:rPr lang="tr-TR" sz="2400" b="1" u="sng" dirty="0" smtClean="0"/>
              <a:t> </a:t>
            </a:r>
            <a:r>
              <a:rPr lang="tr-TR" sz="2400" b="1" dirty="0" smtClean="0"/>
              <a:t>değiştirilmiştir</a:t>
            </a:r>
            <a:r>
              <a:rPr lang="tr-TR" sz="2400" b="1" dirty="0"/>
              <a:t>.</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27053" y="1995686"/>
            <a:ext cx="8784976" cy="1815882"/>
          </a:xfrm>
          <a:prstGeom prst="rect">
            <a:avLst/>
          </a:prstGeom>
        </p:spPr>
        <p:txBody>
          <a:bodyPr wrap="square">
            <a:spAutoFit/>
          </a:bodyPr>
          <a:lstStyle/>
          <a:p>
            <a:pPr lvl="0" algn="just">
              <a:lnSpc>
                <a:spcPct val="100000"/>
              </a:lnSpc>
            </a:pPr>
            <a:r>
              <a:rPr lang="tr-TR" sz="1600" dirty="0">
                <a:latin typeface="Arial" pitchFamily="34" charset="0"/>
                <a:cs typeface="Arial" pitchFamily="34" charset="0"/>
              </a:rPr>
              <a:t>(4) Taşınır kayıt ve işlemlerini bu amaçla oluşturulan bilişim sistemlerinde yürüten kamu idarelerinde; düzenlenecek </a:t>
            </a:r>
            <a:r>
              <a:rPr lang="tr-TR" sz="1600" b="1" dirty="0">
                <a:solidFill>
                  <a:srgbClr val="800000"/>
                </a:solidFill>
                <a:latin typeface="Arial" pitchFamily="34" charset="0"/>
                <a:cs typeface="Arial" pitchFamily="34" charset="0"/>
              </a:rPr>
              <a:t>İdare Taşınır Mal Yönetimi Ayrıntılı Hesap Cetveli </a:t>
            </a:r>
            <a:r>
              <a:rPr lang="tr-TR" sz="1600" dirty="0">
                <a:latin typeface="Arial" pitchFamily="34" charset="0"/>
                <a:cs typeface="Arial" pitchFamily="34" charset="0"/>
              </a:rPr>
              <a:t>ile </a:t>
            </a:r>
            <a:r>
              <a:rPr lang="tr-TR" sz="1600" b="1" dirty="0">
                <a:solidFill>
                  <a:srgbClr val="800000"/>
                </a:solidFill>
                <a:latin typeface="Arial" pitchFamily="34" charset="0"/>
                <a:cs typeface="Arial" pitchFamily="34" charset="0"/>
              </a:rPr>
              <a:t>İdare Taşınır Mal Yönetim Hesabı İcmal Cetvelinin </a:t>
            </a:r>
            <a:r>
              <a:rPr lang="tr-TR" sz="1600" dirty="0">
                <a:latin typeface="Arial" pitchFamily="34" charset="0"/>
                <a:cs typeface="Arial" pitchFamily="34" charset="0"/>
              </a:rPr>
              <a:t>hazırlanmasına esas teşkil eden cetvel ve raporlar ile kurumsal sınıflandırmanın III üncü ve IV üncü düzeyinde sınıflandırılan merkez harcama birimlerince ihtiyaç duyulan Taşınır Hesap Cetveli, gerektiğinde konsolide görevlilerince sistemden alınır, merkez harcama birimlerinden veya taşradaki konsolide görevlilerinden ayrıca belge ortamında Taşınır Hesap Cetveli istenmez</a:t>
            </a:r>
            <a:r>
              <a:rPr lang="tr-TR" sz="1600" dirty="0" smtClean="0">
                <a:latin typeface="Arial" pitchFamily="34" charset="0"/>
                <a:cs typeface="Arial" pitchFamily="34" charset="0"/>
              </a:rPr>
              <a:t>.</a:t>
            </a:r>
            <a:endParaRPr lang="tr-TR" sz="2400" dirty="0">
              <a:latin typeface="Arial" pitchFamily="34" charset="0"/>
              <a:cs typeface="Arial" pitchFamily="34" charset="0"/>
            </a:endParaRPr>
          </a:p>
        </p:txBody>
      </p:sp>
      <p:sp>
        <p:nvSpPr>
          <p:cNvPr id="8" name="Yuvarlatılmış Dikdörtgen 7"/>
          <p:cNvSpPr/>
          <p:nvPr/>
        </p:nvSpPr>
        <p:spPr>
          <a:xfrm>
            <a:off x="5940152" y="623178"/>
            <a:ext cx="3168352"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smtClean="0">
                <a:latin typeface="Arial" pitchFamily="34" charset="0"/>
                <a:cs typeface="Arial" pitchFamily="34" charset="0"/>
              </a:rPr>
              <a:t>Taşınır </a:t>
            </a:r>
            <a:r>
              <a:rPr lang="tr-TR" sz="1600" b="1" dirty="0">
                <a:latin typeface="Arial" pitchFamily="34" charset="0"/>
                <a:cs typeface="Arial" pitchFamily="34" charset="0"/>
              </a:rPr>
              <a:t>k</a:t>
            </a:r>
            <a:r>
              <a:rPr lang="tr-TR" sz="1600" b="1" dirty="0" smtClean="0">
                <a:latin typeface="Arial" pitchFamily="34" charset="0"/>
                <a:cs typeface="Arial" pitchFamily="34" charset="0"/>
              </a:rPr>
              <a:t>onsolide görevlileri</a:t>
            </a:r>
            <a:endParaRPr lang="tr-TR" sz="1600" b="1" dirty="0">
              <a:latin typeface="Arial" pitchFamily="34" charset="0"/>
              <a:cs typeface="Arial" pitchFamily="34" charset="0"/>
            </a:endParaRPr>
          </a:p>
        </p:txBody>
      </p:sp>
      <p:sp>
        <p:nvSpPr>
          <p:cNvPr id="4" name="Dikdörtgen 3"/>
          <p:cNvSpPr/>
          <p:nvPr/>
        </p:nvSpPr>
        <p:spPr>
          <a:xfrm>
            <a:off x="323528" y="4392452"/>
            <a:ext cx="1043876"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4221399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nSpc>
                <a:spcPct val="100000"/>
              </a:lnSpc>
            </a:pPr>
            <a:r>
              <a:rPr lang="tr-TR" sz="2000" b="1" dirty="0">
                <a:latin typeface="Arial" pitchFamily="34" charset="0"/>
                <a:cs typeface="Arial" pitchFamily="34" charset="0"/>
              </a:rPr>
              <a:t>Muhasebe yetkililerinin taşınır hesabına ilişkin görev ve sorumlulukları</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47449" y="1707654"/>
            <a:ext cx="8784976" cy="1077218"/>
          </a:xfrm>
          <a:prstGeom prst="rect">
            <a:avLst/>
          </a:prstGeom>
        </p:spPr>
        <p:txBody>
          <a:bodyPr wrap="square">
            <a:spAutoFit/>
          </a:bodyPr>
          <a:lstStyle/>
          <a:p>
            <a:pPr lvl="0" algn="just">
              <a:lnSpc>
                <a:spcPct val="100000"/>
              </a:lnSpc>
            </a:pPr>
            <a:r>
              <a:rPr lang="tr-TR" sz="1600" b="1" dirty="0">
                <a:latin typeface="Arial" pitchFamily="34" charset="0"/>
                <a:cs typeface="Arial" pitchFamily="34" charset="0"/>
              </a:rPr>
              <a:t>Muhasebe yetkililerinin taşınır hesabına ilişkin görev ve sorumlulukları</a:t>
            </a:r>
          </a:p>
          <a:p>
            <a:pPr lvl="0" algn="just">
              <a:lnSpc>
                <a:spcPct val="100000"/>
              </a:lnSpc>
            </a:pPr>
            <a:r>
              <a:rPr lang="tr-TR" sz="1600" b="1" dirty="0">
                <a:latin typeface="Arial" pitchFamily="34" charset="0"/>
                <a:cs typeface="Arial" pitchFamily="34" charset="0"/>
              </a:rPr>
              <a:t>MADDE 8 – (1) </a:t>
            </a:r>
            <a:r>
              <a:rPr lang="tr-TR" sz="1600" dirty="0">
                <a:latin typeface="Arial" pitchFamily="34" charset="0"/>
                <a:cs typeface="Arial" pitchFamily="34" charset="0"/>
              </a:rPr>
              <a:t>Taşınır işlemlerine ilişkin muhasebe kayıtları, Genel Yönetim Muhasebe </a:t>
            </a:r>
            <a:r>
              <a:rPr lang="tr-TR" sz="1600" dirty="0" smtClean="0">
                <a:latin typeface="Arial" pitchFamily="34" charset="0"/>
                <a:cs typeface="Arial" pitchFamily="34" charset="0"/>
              </a:rPr>
              <a:t>Yönetmeliğine dayanılarak </a:t>
            </a:r>
            <a:r>
              <a:rPr lang="tr-TR" sz="1600" dirty="0">
                <a:latin typeface="Arial" pitchFamily="34" charset="0"/>
                <a:cs typeface="Arial" pitchFamily="34" charset="0"/>
              </a:rPr>
              <a:t>çıkarılmış ilgili muhasebe düzenlemeleri ve bu Yönetmelik hükümleri çerçevesinde muhasebe </a:t>
            </a:r>
            <a:r>
              <a:rPr lang="tr-TR" sz="1600" dirty="0" smtClean="0">
                <a:latin typeface="Arial" pitchFamily="34" charset="0"/>
                <a:cs typeface="Arial" pitchFamily="34" charset="0"/>
              </a:rPr>
              <a:t>yetkilileri tarafından </a:t>
            </a:r>
            <a:r>
              <a:rPr lang="tr-TR" sz="1600" dirty="0">
                <a:latin typeface="Arial" pitchFamily="34" charset="0"/>
                <a:cs typeface="Arial" pitchFamily="34" charset="0"/>
              </a:rPr>
              <a:t>yapılır.</a:t>
            </a:r>
            <a:endParaRPr lang="tr-TR" sz="2400" dirty="0">
              <a:latin typeface="Arial" pitchFamily="34" charset="0"/>
              <a:cs typeface="Arial" pitchFamily="34" charset="0"/>
            </a:endParaRPr>
          </a:p>
        </p:txBody>
      </p:sp>
      <p:sp>
        <p:nvSpPr>
          <p:cNvPr id="8" name="Yuvarlatılmış Dikdörtgen 7"/>
          <p:cNvSpPr/>
          <p:nvPr/>
        </p:nvSpPr>
        <p:spPr>
          <a:xfrm>
            <a:off x="6804248" y="623178"/>
            <a:ext cx="2304256"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smtClean="0">
                <a:latin typeface="Arial" pitchFamily="34" charset="0"/>
                <a:cs typeface="Arial" pitchFamily="34" charset="0"/>
              </a:rPr>
              <a:t>Muhasebe Yetkilileri</a:t>
            </a:r>
            <a:endParaRPr lang="tr-TR" sz="1600" b="1" dirty="0">
              <a:latin typeface="Arial" pitchFamily="34" charset="0"/>
              <a:cs typeface="Arial" pitchFamily="34" charset="0"/>
            </a:endParaRPr>
          </a:p>
        </p:txBody>
      </p:sp>
    </p:spTree>
    <p:extLst>
      <p:ext uri="{BB962C8B-B14F-4D97-AF65-F5344CB8AC3E}">
        <p14:creationId xmlns:p14="http://schemas.microsoft.com/office/powerpoint/2010/main" val="3889894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800" b="1" dirty="0">
                <a:solidFill>
                  <a:schemeClr val="bg1">
                    <a:lumMod val="95000"/>
                  </a:schemeClr>
                </a:solidFill>
                <a:latin typeface="Arial" pitchFamily="34" charset="0"/>
                <a:cs typeface="Arial" pitchFamily="34" charset="0"/>
              </a:rPr>
              <a:t>Yapılan düzenlemeyle;</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47449" y="771550"/>
            <a:ext cx="8789047" cy="4093428"/>
          </a:xfrm>
          <a:prstGeom prst="rect">
            <a:avLst/>
          </a:prstGeom>
          <a:noFill/>
        </p:spPr>
        <p:txBody>
          <a:bodyPr wrap="square">
            <a:spAutoFit/>
          </a:bodyPr>
          <a:lstStyle/>
          <a:p>
            <a:pPr marL="285750" indent="-285750">
              <a:buFont typeface="Wingdings" pitchFamily="2" charset="2"/>
              <a:buChar char="v"/>
            </a:pPr>
            <a:endParaRPr lang="tr-TR" sz="2000" b="1" dirty="0" smtClean="0">
              <a:latin typeface="Arial" pitchFamily="34" charset="0"/>
              <a:cs typeface="Arial" pitchFamily="34" charset="0"/>
            </a:endParaRPr>
          </a:p>
          <a:p>
            <a:pPr marL="285750" indent="-285750" algn="just">
              <a:buFont typeface="Wingdings" pitchFamily="2" charset="2"/>
              <a:buChar char="v"/>
            </a:pPr>
            <a:r>
              <a:rPr lang="tr-TR" sz="2000" b="1" dirty="0" smtClean="0">
                <a:latin typeface="Arial" pitchFamily="34" charset="0"/>
                <a:cs typeface="Arial" pitchFamily="34" charset="0"/>
              </a:rPr>
              <a:t>Harcama </a:t>
            </a:r>
            <a:r>
              <a:rPr lang="tr-TR" sz="2000" b="1" dirty="0">
                <a:latin typeface="Arial" pitchFamily="34" charset="0"/>
                <a:cs typeface="Arial" pitchFamily="34" charset="0"/>
              </a:rPr>
              <a:t>birimleri itibarıyla hazırlanan taşınır mal yönetim hesabının </a:t>
            </a:r>
            <a:r>
              <a:rPr lang="tr-TR" sz="2000" b="1" dirty="0">
                <a:solidFill>
                  <a:srgbClr val="FF0000"/>
                </a:solidFill>
                <a:latin typeface="Arial" pitchFamily="34" charset="0"/>
                <a:cs typeface="Arial" pitchFamily="34" charset="0"/>
              </a:rPr>
              <a:t>Sayıştay gönderilmesi yerine biriminde muhafaza edilmesi </a:t>
            </a:r>
            <a:r>
              <a:rPr lang="tr-TR" sz="2000" b="1" dirty="0">
                <a:latin typeface="Arial" pitchFamily="34" charset="0"/>
                <a:cs typeface="Arial" pitchFamily="34" charset="0"/>
              </a:rPr>
              <a:t>ve denetime yetkili olanlara istenilmesi halinde ibraz edilmesi öngörülmekte</a:t>
            </a:r>
            <a:r>
              <a:rPr lang="tr-TR" sz="2000" b="1" dirty="0" smtClean="0">
                <a:latin typeface="Arial" pitchFamily="34" charset="0"/>
                <a:cs typeface="Arial" pitchFamily="34" charset="0"/>
              </a:rPr>
              <a:t>,</a:t>
            </a:r>
          </a:p>
          <a:p>
            <a:endParaRPr lang="tr-TR" sz="2000" b="1" dirty="0">
              <a:latin typeface="Arial" pitchFamily="34" charset="0"/>
              <a:cs typeface="Arial" pitchFamily="34" charset="0"/>
            </a:endParaRPr>
          </a:p>
          <a:p>
            <a:pPr marL="285750" indent="-285750" algn="just">
              <a:buFont typeface="Wingdings" pitchFamily="2" charset="2"/>
              <a:buChar char="v"/>
            </a:pPr>
            <a:r>
              <a:rPr lang="tr-TR" sz="2000" b="1" dirty="0" smtClean="0">
                <a:latin typeface="Arial" pitchFamily="34" charset="0"/>
                <a:cs typeface="Arial" pitchFamily="34" charset="0"/>
              </a:rPr>
              <a:t>5018 </a:t>
            </a:r>
            <a:r>
              <a:rPr lang="tr-TR" sz="2000" b="1" dirty="0">
                <a:latin typeface="Arial" pitchFamily="34" charset="0"/>
                <a:cs typeface="Arial" pitchFamily="34" charset="0"/>
              </a:rPr>
              <a:t>sayılı Kanunun 42 </a:t>
            </a:r>
            <a:r>
              <a:rPr lang="tr-TR" sz="2000" b="1" dirty="0" err="1">
                <a:latin typeface="Arial" pitchFamily="34" charset="0"/>
                <a:cs typeface="Arial" pitchFamily="34" charset="0"/>
              </a:rPr>
              <a:t>nci</a:t>
            </a:r>
            <a:r>
              <a:rPr lang="tr-TR" sz="2000" b="1" dirty="0">
                <a:latin typeface="Arial" pitchFamily="34" charset="0"/>
                <a:cs typeface="Arial" pitchFamily="34" charset="0"/>
              </a:rPr>
              <a:t> maddesi (g) bendi gereğince kesin hesap kanun tasarısı ekine bağlanması gereken </a:t>
            </a:r>
            <a:r>
              <a:rPr lang="tr-TR" sz="2000" b="1" dirty="0">
                <a:solidFill>
                  <a:srgbClr val="FF0000"/>
                </a:solidFill>
                <a:latin typeface="Arial" pitchFamily="34" charset="0"/>
                <a:cs typeface="Arial" pitchFamily="34" charset="0"/>
              </a:rPr>
              <a:t>İdare Taşınır Mal Yönetimi Ayrıntılı Hesap </a:t>
            </a:r>
            <a:r>
              <a:rPr lang="tr-TR" sz="2000" b="1" dirty="0" smtClean="0">
                <a:solidFill>
                  <a:srgbClr val="FF0000"/>
                </a:solidFill>
                <a:latin typeface="Arial" pitchFamily="34" charset="0"/>
                <a:cs typeface="Arial" pitchFamily="34" charset="0"/>
              </a:rPr>
              <a:t>Cetvelinin </a:t>
            </a:r>
            <a:r>
              <a:rPr lang="pt-BR" sz="2000" b="1" dirty="0">
                <a:solidFill>
                  <a:srgbClr val="FF0000"/>
                </a:solidFill>
                <a:latin typeface="Arial" pitchFamily="34" charset="0"/>
                <a:cs typeface="Arial" pitchFamily="34" charset="0"/>
              </a:rPr>
              <a:t>(Örnek: </a:t>
            </a:r>
            <a:r>
              <a:rPr lang="pt-BR" sz="2000" b="1" dirty="0" smtClean="0">
                <a:solidFill>
                  <a:srgbClr val="FF0000"/>
                </a:solidFill>
                <a:latin typeface="Arial" pitchFamily="34" charset="0"/>
                <a:cs typeface="Arial" pitchFamily="34" charset="0"/>
              </a:rPr>
              <a:t>16)</a:t>
            </a:r>
            <a:r>
              <a:rPr lang="tr-TR" sz="2000" b="1" dirty="0" smtClean="0">
                <a:solidFill>
                  <a:srgbClr val="FF0000"/>
                </a:solidFill>
                <a:latin typeface="Arial" pitchFamily="34" charset="0"/>
                <a:cs typeface="Arial" pitchFamily="34" charset="0"/>
              </a:rPr>
              <a:t> </a:t>
            </a:r>
            <a:r>
              <a:rPr lang="tr-TR" sz="2000" b="1" dirty="0" smtClean="0">
                <a:latin typeface="Arial" pitchFamily="34" charset="0"/>
                <a:cs typeface="Arial" pitchFamily="34" charset="0"/>
              </a:rPr>
              <a:t>muhasebe </a:t>
            </a:r>
            <a:r>
              <a:rPr lang="tr-TR" sz="2000" b="1" dirty="0">
                <a:latin typeface="Arial" pitchFamily="34" charset="0"/>
                <a:cs typeface="Arial" pitchFamily="34" charset="0"/>
              </a:rPr>
              <a:t>kayıtlarından üretildiği ve say2000i sisteminden alınabildiği dikkate alınarak; kamu idaresine ait </a:t>
            </a:r>
            <a:r>
              <a:rPr lang="tr-TR" sz="2000" b="1" dirty="0" smtClean="0">
                <a:solidFill>
                  <a:srgbClr val="FF0000"/>
                </a:solidFill>
                <a:latin typeface="Arial" pitchFamily="34" charset="0"/>
                <a:cs typeface="Arial" pitchFamily="34" charset="0"/>
              </a:rPr>
              <a:t>İdare </a:t>
            </a:r>
            <a:r>
              <a:rPr lang="tr-TR" sz="2000" b="1" dirty="0">
                <a:solidFill>
                  <a:srgbClr val="FF0000"/>
                </a:solidFill>
                <a:latin typeface="Arial" pitchFamily="34" charset="0"/>
                <a:cs typeface="Arial" pitchFamily="34" charset="0"/>
              </a:rPr>
              <a:t>Taşınır Mal Yönetim Hesabı İcmal Cetveli</a:t>
            </a:r>
            <a:r>
              <a:rPr lang="pt-BR" sz="2000" b="1" dirty="0" smtClean="0">
                <a:solidFill>
                  <a:srgbClr val="FF0000"/>
                </a:solidFill>
                <a:latin typeface="Arial" pitchFamily="34" charset="0"/>
                <a:cs typeface="Arial" pitchFamily="34" charset="0"/>
              </a:rPr>
              <a:t> </a:t>
            </a:r>
            <a:r>
              <a:rPr lang="pt-BR" sz="2000" b="1" dirty="0">
                <a:solidFill>
                  <a:srgbClr val="FF0000"/>
                </a:solidFill>
                <a:latin typeface="Arial" pitchFamily="34" charset="0"/>
                <a:cs typeface="Arial" pitchFamily="34" charset="0"/>
              </a:rPr>
              <a:t>(Örnek: 1</a:t>
            </a:r>
            <a:r>
              <a:rPr lang="tr-TR" sz="2000" b="1" dirty="0">
                <a:solidFill>
                  <a:srgbClr val="FF0000"/>
                </a:solidFill>
                <a:latin typeface="Arial" pitchFamily="34" charset="0"/>
                <a:cs typeface="Arial" pitchFamily="34" charset="0"/>
              </a:rPr>
              <a:t>7</a:t>
            </a:r>
            <a:r>
              <a:rPr lang="pt-BR" sz="2000" b="1" dirty="0">
                <a:solidFill>
                  <a:srgbClr val="FF0000"/>
                </a:solidFill>
                <a:latin typeface="Arial" pitchFamily="34" charset="0"/>
                <a:cs typeface="Arial" pitchFamily="34" charset="0"/>
              </a:rPr>
              <a:t>)</a:t>
            </a:r>
            <a:r>
              <a:rPr lang="tr-TR" sz="2000" b="1" dirty="0">
                <a:latin typeface="Arial" pitchFamily="34" charset="0"/>
                <a:cs typeface="Arial" pitchFamily="34" charset="0"/>
              </a:rPr>
              <a:t> Bakanlığımıza gönderilmesini öngören hükümler çıkarılmakta, idare kesin hesabına bağlanması öngörülmekte, </a:t>
            </a:r>
          </a:p>
        </p:txBody>
      </p:sp>
    </p:spTree>
    <p:extLst>
      <p:ext uri="{BB962C8B-B14F-4D97-AF65-F5344CB8AC3E}">
        <p14:creationId xmlns:p14="http://schemas.microsoft.com/office/powerpoint/2010/main" val="2158178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nSpc>
                <a:spcPct val="100000"/>
              </a:lnSpc>
            </a:pPr>
            <a:r>
              <a:rPr lang="tr-TR" sz="2000" b="1" dirty="0">
                <a:latin typeface="Arial" pitchFamily="34" charset="0"/>
                <a:cs typeface="Arial" pitchFamily="34" charset="0"/>
              </a:rPr>
              <a:t>Muhasebe yetkililerinin taşınır hesabına ilişkin görev ve sorumlulukları</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47449" y="1563638"/>
            <a:ext cx="8784976" cy="2308324"/>
          </a:xfrm>
          <a:prstGeom prst="rect">
            <a:avLst/>
          </a:prstGeom>
        </p:spPr>
        <p:txBody>
          <a:bodyPr wrap="square">
            <a:spAutoFit/>
          </a:bodyPr>
          <a:lstStyle/>
          <a:p>
            <a:pPr lvl="0" algn="just">
              <a:lnSpc>
                <a:spcPct val="100000"/>
              </a:lnSpc>
            </a:pPr>
            <a:r>
              <a:rPr lang="tr-TR" sz="1600" dirty="0">
                <a:latin typeface="Arial" pitchFamily="34" charset="0"/>
                <a:cs typeface="Arial" pitchFamily="34" charset="0"/>
              </a:rPr>
              <a:t>(2) Muhasebe yetkilileri, harcama birimlerince hazırlanan Harcama Birimi Taşınır Yönetim Hesabı </a:t>
            </a:r>
            <a:r>
              <a:rPr lang="tr-TR" sz="1600" dirty="0" smtClean="0">
                <a:latin typeface="Arial" pitchFamily="34" charset="0"/>
                <a:cs typeface="Arial" pitchFamily="34" charset="0"/>
              </a:rPr>
              <a:t>Cetvelinde gösterilen </a:t>
            </a:r>
            <a:r>
              <a:rPr lang="tr-TR" sz="1600" dirty="0">
                <a:latin typeface="Arial" pitchFamily="34" charset="0"/>
                <a:cs typeface="Arial" pitchFamily="34" charset="0"/>
              </a:rPr>
              <a:t>tutarların muhasebe kayıtlarıyla uygunluğunu kontrol ederek onayladıktan sonra, harcama </a:t>
            </a:r>
            <a:r>
              <a:rPr lang="tr-TR" sz="1600" dirty="0" smtClean="0">
                <a:latin typeface="Arial" pitchFamily="34" charset="0"/>
                <a:cs typeface="Arial" pitchFamily="34" charset="0"/>
              </a:rPr>
              <a:t>yetkilisine göndermekle </a:t>
            </a:r>
            <a:r>
              <a:rPr lang="tr-TR" sz="1600" dirty="0">
                <a:latin typeface="Arial" pitchFamily="34" charset="0"/>
                <a:cs typeface="Arial" pitchFamily="34" charset="0"/>
              </a:rPr>
              <a:t>görevli ve sorumludurlar.</a:t>
            </a:r>
          </a:p>
          <a:p>
            <a:pPr lvl="0" algn="just">
              <a:lnSpc>
                <a:spcPct val="100000"/>
              </a:lnSpc>
            </a:pPr>
            <a:endParaRPr lang="tr-TR" sz="1600" dirty="0" smtClean="0">
              <a:latin typeface="Arial" pitchFamily="34" charset="0"/>
              <a:cs typeface="Arial" pitchFamily="34" charset="0"/>
            </a:endParaRPr>
          </a:p>
          <a:p>
            <a:pPr lvl="0" algn="just">
              <a:lnSpc>
                <a:spcPct val="100000"/>
              </a:lnSpc>
            </a:pPr>
            <a:endParaRPr lang="tr-TR" sz="1600" dirty="0" smtClean="0">
              <a:latin typeface="Arial" pitchFamily="34" charset="0"/>
              <a:cs typeface="Arial" pitchFamily="34" charset="0"/>
            </a:endParaRPr>
          </a:p>
          <a:p>
            <a:pPr lvl="0" algn="just">
              <a:lnSpc>
                <a:spcPct val="100000"/>
              </a:lnSpc>
            </a:pPr>
            <a:r>
              <a:rPr lang="tr-TR" sz="1600" dirty="0" smtClean="0">
                <a:latin typeface="Arial" pitchFamily="34" charset="0"/>
                <a:cs typeface="Arial" pitchFamily="34" charset="0"/>
              </a:rPr>
              <a:t>(</a:t>
            </a:r>
            <a:r>
              <a:rPr lang="tr-TR" sz="1600" dirty="0">
                <a:latin typeface="Arial" pitchFamily="34" charset="0"/>
                <a:cs typeface="Arial" pitchFamily="34" charset="0"/>
              </a:rPr>
              <a:t>3) Muhasebe yetkililerinin bu Yönetmelikteki görevleriyle ilgili sorumlulukları, taşınır işlemlerine </a:t>
            </a:r>
            <a:r>
              <a:rPr lang="tr-TR" sz="1600" dirty="0" smtClean="0">
                <a:latin typeface="Arial" pitchFamily="34" charset="0"/>
                <a:cs typeface="Arial" pitchFamily="34" charset="0"/>
              </a:rPr>
              <a:t>ilişkin muhasebe </a:t>
            </a:r>
            <a:r>
              <a:rPr lang="tr-TR" sz="1600" dirty="0">
                <a:latin typeface="Arial" pitchFamily="34" charset="0"/>
                <a:cs typeface="Arial" pitchFamily="34" charset="0"/>
              </a:rPr>
              <a:t>kayıtlarının, dayanağı belgelere uygunluğu ile harcama birimlerince hazırlanan Harcama Birimi </a:t>
            </a:r>
            <a:r>
              <a:rPr lang="tr-TR" sz="1600" dirty="0" smtClean="0">
                <a:latin typeface="Arial" pitchFamily="34" charset="0"/>
                <a:cs typeface="Arial" pitchFamily="34" charset="0"/>
              </a:rPr>
              <a:t>Taşınır Yönetim </a:t>
            </a:r>
            <a:r>
              <a:rPr lang="tr-TR" sz="1600" dirty="0">
                <a:latin typeface="Arial" pitchFamily="34" charset="0"/>
                <a:cs typeface="Arial" pitchFamily="34" charset="0"/>
              </a:rPr>
              <a:t>Hesabı Cetvellerini inceleyip onaylayarak harcama yetkilisine vermekle sınırlıdır.</a:t>
            </a:r>
            <a:endParaRPr lang="tr-TR" sz="2400" dirty="0">
              <a:latin typeface="Arial" pitchFamily="34" charset="0"/>
              <a:cs typeface="Arial" pitchFamily="34" charset="0"/>
            </a:endParaRPr>
          </a:p>
        </p:txBody>
      </p:sp>
      <p:sp>
        <p:nvSpPr>
          <p:cNvPr id="8" name="Yuvarlatılmış Dikdörtgen 7"/>
          <p:cNvSpPr/>
          <p:nvPr/>
        </p:nvSpPr>
        <p:spPr>
          <a:xfrm>
            <a:off x="6804248" y="623178"/>
            <a:ext cx="2304256"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600" b="1" dirty="0" smtClean="0">
                <a:latin typeface="Arial" pitchFamily="34" charset="0"/>
                <a:cs typeface="Arial" pitchFamily="34" charset="0"/>
              </a:rPr>
              <a:t>Muhasebe Yetkilileri</a:t>
            </a:r>
            <a:endParaRPr lang="tr-TR" sz="1600" b="1" dirty="0">
              <a:latin typeface="Arial" pitchFamily="34" charset="0"/>
              <a:cs typeface="Arial" pitchFamily="34" charset="0"/>
            </a:endParaRPr>
          </a:p>
        </p:txBody>
      </p:sp>
    </p:spTree>
    <p:extLst>
      <p:ext uri="{BB962C8B-B14F-4D97-AF65-F5344CB8AC3E}">
        <p14:creationId xmlns:p14="http://schemas.microsoft.com/office/powerpoint/2010/main" val="3621313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lvl="0">
              <a:lnSpc>
                <a:spcPct val="100000"/>
              </a:lnSpc>
            </a:pPr>
            <a:r>
              <a:rPr lang="tr-TR" sz="2800" b="1" dirty="0">
                <a:latin typeface="Arial" pitchFamily="34" charset="0"/>
                <a:cs typeface="Arial" pitchFamily="34" charset="0"/>
              </a:rPr>
              <a:t>ÜÇÜNCÜ BÖLÜM</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47449" y="1563638"/>
            <a:ext cx="8784976" cy="1754326"/>
          </a:xfrm>
          <a:prstGeom prst="rect">
            <a:avLst/>
          </a:prstGeom>
        </p:spPr>
        <p:txBody>
          <a:bodyPr wrap="square">
            <a:spAutoFit/>
          </a:bodyPr>
          <a:lstStyle/>
          <a:p>
            <a:r>
              <a:rPr lang="tr-TR" b="1" dirty="0">
                <a:latin typeface="Arial" pitchFamily="34" charset="0"/>
                <a:cs typeface="Arial" pitchFamily="34" charset="0"/>
              </a:rPr>
              <a:t>MADDE </a:t>
            </a:r>
            <a:r>
              <a:rPr lang="tr-TR" b="1" dirty="0" smtClean="0">
                <a:latin typeface="Arial" pitchFamily="34" charset="0"/>
                <a:cs typeface="Arial" pitchFamily="34" charset="0"/>
              </a:rPr>
              <a:t>9 -   </a:t>
            </a:r>
            <a:r>
              <a:rPr lang="tr-TR" dirty="0" smtClean="0">
                <a:latin typeface="Arial" pitchFamily="34" charset="0"/>
                <a:cs typeface="Arial" pitchFamily="34" charset="0"/>
              </a:rPr>
              <a:t>Defterler</a:t>
            </a:r>
          </a:p>
          <a:p>
            <a:endParaRPr lang="tr-TR" dirty="0">
              <a:latin typeface="Arial" pitchFamily="34" charset="0"/>
              <a:cs typeface="Arial" pitchFamily="34" charset="0"/>
            </a:endParaRPr>
          </a:p>
          <a:p>
            <a:r>
              <a:rPr lang="tr-TR" b="1" dirty="0">
                <a:latin typeface="Arial" pitchFamily="34" charset="0"/>
                <a:cs typeface="Arial" pitchFamily="34" charset="0"/>
              </a:rPr>
              <a:t>MADDE </a:t>
            </a:r>
            <a:r>
              <a:rPr lang="tr-TR" b="1" dirty="0" smtClean="0">
                <a:latin typeface="Arial" pitchFamily="34" charset="0"/>
                <a:cs typeface="Arial" pitchFamily="34" charset="0"/>
              </a:rPr>
              <a:t>10 - </a:t>
            </a:r>
            <a:r>
              <a:rPr lang="tr-TR" dirty="0" smtClean="0">
                <a:latin typeface="Arial" pitchFamily="34" charset="0"/>
                <a:cs typeface="Arial" pitchFamily="34" charset="0"/>
              </a:rPr>
              <a:t>Belge </a:t>
            </a:r>
            <a:r>
              <a:rPr lang="tr-TR" dirty="0">
                <a:latin typeface="Arial" pitchFamily="34" charset="0"/>
                <a:cs typeface="Arial" pitchFamily="34" charset="0"/>
              </a:rPr>
              <a:t>ve </a:t>
            </a:r>
            <a:r>
              <a:rPr lang="tr-TR" dirty="0" smtClean="0">
                <a:latin typeface="Arial" pitchFamily="34" charset="0"/>
                <a:cs typeface="Arial" pitchFamily="34" charset="0"/>
              </a:rPr>
              <a:t>cetveller</a:t>
            </a:r>
          </a:p>
          <a:p>
            <a:endParaRPr lang="tr-TR" dirty="0">
              <a:latin typeface="Arial" pitchFamily="34" charset="0"/>
              <a:cs typeface="Arial" pitchFamily="34" charset="0"/>
            </a:endParaRPr>
          </a:p>
          <a:p>
            <a:r>
              <a:rPr lang="tr-TR" b="1" dirty="0">
                <a:latin typeface="Arial" pitchFamily="34" charset="0"/>
                <a:cs typeface="Arial" pitchFamily="34" charset="0"/>
              </a:rPr>
              <a:t>MADDE 11 </a:t>
            </a:r>
            <a:r>
              <a:rPr lang="tr-TR" b="1" dirty="0" smtClean="0">
                <a:latin typeface="Arial" pitchFamily="34" charset="0"/>
                <a:cs typeface="Arial" pitchFamily="34" charset="0"/>
              </a:rPr>
              <a:t>-  </a:t>
            </a:r>
            <a:r>
              <a:rPr lang="tr-TR" dirty="0" smtClean="0">
                <a:latin typeface="Arial" pitchFamily="34" charset="0"/>
                <a:cs typeface="Arial" pitchFamily="34" charset="0"/>
              </a:rPr>
              <a:t>Kamu </a:t>
            </a:r>
            <a:r>
              <a:rPr lang="tr-TR" dirty="0">
                <a:latin typeface="Arial" pitchFamily="34" charset="0"/>
                <a:cs typeface="Arial" pitchFamily="34" charset="0"/>
              </a:rPr>
              <a:t>idarelerince yapılabilecek düzenlemeler ile defter ve belgelerin </a:t>
            </a:r>
            <a:r>
              <a:rPr lang="tr-TR" dirty="0" smtClean="0">
                <a:latin typeface="Arial" pitchFamily="34" charset="0"/>
                <a:cs typeface="Arial" pitchFamily="34" charset="0"/>
              </a:rPr>
              <a:t>	       elektronik </a:t>
            </a:r>
            <a:r>
              <a:rPr lang="tr-TR" dirty="0">
                <a:latin typeface="Arial" pitchFamily="34" charset="0"/>
                <a:cs typeface="Arial" pitchFamily="34" charset="0"/>
              </a:rPr>
              <a:t>ortamda </a:t>
            </a:r>
            <a:r>
              <a:rPr lang="tr-TR" dirty="0" smtClean="0">
                <a:latin typeface="Arial" pitchFamily="34" charset="0"/>
                <a:cs typeface="Arial" pitchFamily="34" charset="0"/>
              </a:rPr>
              <a:t>tutulması</a:t>
            </a:r>
            <a:endParaRPr lang="tr-TR" dirty="0">
              <a:latin typeface="Arial" pitchFamily="34" charset="0"/>
              <a:cs typeface="Arial" pitchFamily="34" charset="0"/>
            </a:endParaRPr>
          </a:p>
        </p:txBody>
      </p:sp>
    </p:spTree>
    <p:extLst>
      <p:ext uri="{BB962C8B-B14F-4D97-AF65-F5344CB8AC3E}">
        <p14:creationId xmlns:p14="http://schemas.microsoft.com/office/powerpoint/2010/main" val="21011214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solidFill>
                <a:prstClr val="white"/>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prstClr val="white">
                    <a:lumMod val="95000"/>
                  </a:prstClr>
                </a:solidFill>
                <a:latin typeface="Arial" pitchFamily="34" charset="0"/>
                <a:cs typeface="Arial" pitchFamily="34" charset="0"/>
              </a:rPr>
              <a:t>Defterler</a:t>
            </a:r>
          </a:p>
        </p:txBody>
      </p:sp>
      <p:sp>
        <p:nvSpPr>
          <p:cNvPr id="2" name="Dikdörtgen 1"/>
          <p:cNvSpPr/>
          <p:nvPr/>
        </p:nvSpPr>
        <p:spPr>
          <a:xfrm>
            <a:off x="249484" y="707367"/>
            <a:ext cx="8645031" cy="1323439"/>
          </a:xfrm>
          <a:prstGeom prst="rect">
            <a:avLst/>
          </a:prstGeom>
        </p:spPr>
        <p:txBody>
          <a:bodyPr wrap="square">
            <a:spAutoFit/>
          </a:bodyPr>
          <a:lstStyle/>
          <a:p>
            <a:endParaRPr lang="tr-TR" sz="2000" dirty="0" smtClean="0">
              <a:latin typeface="Arial" pitchFamily="34" charset="0"/>
              <a:cs typeface="Arial" pitchFamily="34" charset="0"/>
            </a:endParaRPr>
          </a:p>
          <a:p>
            <a:endParaRPr lang="tr-TR" sz="2000" dirty="0">
              <a:latin typeface="Arial" pitchFamily="34" charset="0"/>
              <a:cs typeface="Arial" pitchFamily="34" charset="0"/>
            </a:endParaRPr>
          </a:p>
          <a:p>
            <a:endParaRPr lang="tr-TR" sz="2000" dirty="0" smtClean="0">
              <a:latin typeface="Arial" pitchFamily="34" charset="0"/>
              <a:cs typeface="Arial" pitchFamily="34" charset="0"/>
            </a:endParaRPr>
          </a:p>
          <a:p>
            <a:endParaRPr lang="tr-TR" sz="2000" dirty="0">
              <a:latin typeface="Arial" pitchFamily="34" charset="0"/>
              <a:cs typeface="Arial" pitchFamily="34" charset="0"/>
            </a:endParaRPr>
          </a:p>
        </p:txBody>
      </p:sp>
      <p:sp>
        <p:nvSpPr>
          <p:cNvPr id="14" name="Metin kutusu 13"/>
          <p:cNvSpPr txBox="1"/>
          <p:nvPr/>
        </p:nvSpPr>
        <p:spPr>
          <a:xfrm>
            <a:off x="454903" y="2355729"/>
            <a:ext cx="174083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200" b="1" dirty="0">
                <a:latin typeface="Arial" pitchFamily="34" charset="0"/>
                <a:cs typeface="Arial" pitchFamily="34" charset="0"/>
              </a:rPr>
              <a:t>Tüketim Malzemeleri </a:t>
            </a:r>
            <a:endParaRPr lang="tr-TR" sz="1200" b="1" dirty="0" smtClean="0">
              <a:latin typeface="Arial" pitchFamily="34" charset="0"/>
              <a:cs typeface="Arial" pitchFamily="34" charset="0"/>
            </a:endParaRPr>
          </a:p>
          <a:p>
            <a:pPr algn="ctr"/>
            <a:r>
              <a:rPr lang="tr-TR" sz="1200" b="1" dirty="0" smtClean="0">
                <a:latin typeface="Arial" pitchFamily="34" charset="0"/>
                <a:cs typeface="Arial" pitchFamily="34" charset="0"/>
              </a:rPr>
              <a:t>Defteri </a:t>
            </a:r>
          </a:p>
          <a:p>
            <a:pPr algn="ctr"/>
            <a:r>
              <a:rPr lang="tr-TR" sz="1200" b="1" dirty="0" smtClean="0">
                <a:latin typeface="Arial" pitchFamily="34" charset="0"/>
                <a:cs typeface="Arial" pitchFamily="34" charset="0"/>
              </a:rPr>
              <a:t>(</a:t>
            </a:r>
            <a:r>
              <a:rPr lang="tr-TR" sz="1200" b="1" dirty="0">
                <a:latin typeface="Arial" pitchFamily="34" charset="0"/>
                <a:cs typeface="Arial" pitchFamily="34" charset="0"/>
              </a:rPr>
              <a:t>Örnek: 1</a:t>
            </a:r>
            <a:r>
              <a:rPr lang="tr-TR" sz="1200" b="1" dirty="0" smtClean="0">
                <a:latin typeface="Arial" pitchFamily="34" charset="0"/>
                <a:cs typeface="Arial" pitchFamily="34" charset="0"/>
              </a:rPr>
              <a:t>)</a:t>
            </a:r>
            <a:endParaRPr lang="tr-TR" sz="1200" b="1" dirty="0">
              <a:latin typeface="Arial" pitchFamily="34" charset="0"/>
              <a:cs typeface="Arial" pitchFamily="34" charset="0"/>
            </a:endParaRPr>
          </a:p>
        </p:txBody>
      </p:sp>
      <p:sp>
        <p:nvSpPr>
          <p:cNvPr id="15" name="Metin kutusu 14"/>
          <p:cNvSpPr txBox="1"/>
          <p:nvPr/>
        </p:nvSpPr>
        <p:spPr>
          <a:xfrm>
            <a:off x="3507592" y="915566"/>
            <a:ext cx="12804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a:latin typeface="Arial" pitchFamily="34" charset="0"/>
                <a:cs typeface="Arial" pitchFamily="34" charset="0"/>
              </a:rPr>
              <a:t>Defterler</a:t>
            </a:r>
            <a:endParaRPr lang="tr-TR" dirty="0"/>
          </a:p>
        </p:txBody>
      </p:sp>
      <p:sp>
        <p:nvSpPr>
          <p:cNvPr id="19" name="Metin kutusu 18"/>
          <p:cNvSpPr txBox="1"/>
          <p:nvPr/>
        </p:nvSpPr>
        <p:spPr>
          <a:xfrm>
            <a:off x="2411760" y="2355730"/>
            <a:ext cx="1736048" cy="646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200" b="1" dirty="0">
                <a:latin typeface="Arial" pitchFamily="34" charset="0"/>
                <a:cs typeface="Arial" pitchFamily="34" charset="0"/>
              </a:rPr>
              <a:t>Dayanıklı Taşınırlar </a:t>
            </a:r>
            <a:endParaRPr lang="tr-TR" sz="1200" b="1" dirty="0" smtClean="0">
              <a:latin typeface="Arial" pitchFamily="34" charset="0"/>
              <a:cs typeface="Arial" pitchFamily="34" charset="0"/>
            </a:endParaRPr>
          </a:p>
          <a:p>
            <a:pPr algn="ctr"/>
            <a:r>
              <a:rPr lang="tr-TR" sz="1200" b="1" dirty="0" smtClean="0">
                <a:latin typeface="Arial" pitchFamily="34" charset="0"/>
                <a:cs typeface="Arial" pitchFamily="34" charset="0"/>
              </a:rPr>
              <a:t>Defteri </a:t>
            </a:r>
          </a:p>
          <a:p>
            <a:pPr algn="ctr"/>
            <a:r>
              <a:rPr lang="tr-TR" sz="1200" b="1" dirty="0" smtClean="0">
                <a:latin typeface="Arial" pitchFamily="34" charset="0"/>
                <a:cs typeface="Arial" pitchFamily="34" charset="0"/>
              </a:rPr>
              <a:t>(</a:t>
            </a:r>
            <a:r>
              <a:rPr lang="tr-TR" sz="1200" b="1" dirty="0">
                <a:latin typeface="Arial" pitchFamily="34" charset="0"/>
                <a:cs typeface="Arial" pitchFamily="34" charset="0"/>
              </a:rPr>
              <a:t>Örnek: 2)</a:t>
            </a:r>
          </a:p>
        </p:txBody>
      </p:sp>
      <p:sp>
        <p:nvSpPr>
          <p:cNvPr id="21" name="Metin kutusu 20"/>
          <p:cNvSpPr txBox="1"/>
          <p:nvPr/>
        </p:nvSpPr>
        <p:spPr>
          <a:xfrm>
            <a:off x="4427984" y="2355730"/>
            <a:ext cx="158417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400" b="1" dirty="0">
                <a:latin typeface="Arial" pitchFamily="34" charset="0"/>
                <a:cs typeface="Arial" pitchFamily="34" charset="0"/>
              </a:rPr>
              <a:t>Müze Defteri </a:t>
            </a:r>
            <a:endParaRPr lang="tr-TR" sz="1400" b="1" dirty="0" smtClean="0">
              <a:latin typeface="Arial" pitchFamily="34" charset="0"/>
              <a:cs typeface="Arial" pitchFamily="34" charset="0"/>
            </a:endParaRPr>
          </a:p>
          <a:p>
            <a:pPr algn="ctr"/>
            <a:r>
              <a:rPr lang="tr-TR" sz="1400" b="1" dirty="0" smtClean="0">
                <a:latin typeface="Arial" pitchFamily="34" charset="0"/>
                <a:cs typeface="Arial" pitchFamily="34" charset="0"/>
              </a:rPr>
              <a:t>(</a:t>
            </a:r>
            <a:r>
              <a:rPr lang="tr-TR" sz="1400" b="1" dirty="0">
                <a:latin typeface="Arial" pitchFamily="34" charset="0"/>
                <a:cs typeface="Arial" pitchFamily="34" charset="0"/>
              </a:rPr>
              <a:t>Örnek: 3</a:t>
            </a:r>
            <a:r>
              <a:rPr lang="tr-TR" sz="1400" b="1" dirty="0" smtClean="0">
                <a:latin typeface="Arial" pitchFamily="34" charset="0"/>
                <a:cs typeface="Arial" pitchFamily="34" charset="0"/>
              </a:rPr>
              <a:t>)</a:t>
            </a:r>
          </a:p>
        </p:txBody>
      </p:sp>
      <p:sp>
        <p:nvSpPr>
          <p:cNvPr id="23" name="Metin kutusu 22"/>
          <p:cNvSpPr txBox="1"/>
          <p:nvPr/>
        </p:nvSpPr>
        <p:spPr>
          <a:xfrm>
            <a:off x="6156177" y="2355730"/>
            <a:ext cx="194421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400" b="1" dirty="0">
                <a:latin typeface="Arial" pitchFamily="34" charset="0"/>
                <a:cs typeface="Arial" pitchFamily="34" charset="0"/>
              </a:rPr>
              <a:t>Kütüphane Defteri </a:t>
            </a:r>
            <a:endParaRPr lang="tr-TR" sz="1400" b="1" dirty="0" smtClean="0">
              <a:latin typeface="Arial" pitchFamily="34" charset="0"/>
              <a:cs typeface="Arial" pitchFamily="34" charset="0"/>
            </a:endParaRPr>
          </a:p>
          <a:p>
            <a:pPr algn="ctr"/>
            <a:r>
              <a:rPr lang="tr-TR" sz="1400" b="1" dirty="0" smtClean="0">
                <a:latin typeface="Arial" pitchFamily="34" charset="0"/>
                <a:cs typeface="Arial" pitchFamily="34" charset="0"/>
              </a:rPr>
              <a:t>(</a:t>
            </a:r>
            <a:r>
              <a:rPr lang="tr-TR" sz="1400" b="1" dirty="0">
                <a:latin typeface="Arial" pitchFamily="34" charset="0"/>
                <a:cs typeface="Arial" pitchFamily="34" charset="0"/>
              </a:rPr>
              <a:t>Örnek: 4)</a:t>
            </a:r>
          </a:p>
        </p:txBody>
      </p:sp>
      <p:cxnSp>
        <p:nvCxnSpPr>
          <p:cNvPr id="5" name="Dirsek Bağlayıcısı 4"/>
          <p:cNvCxnSpPr/>
          <p:nvPr/>
        </p:nvCxnSpPr>
        <p:spPr>
          <a:xfrm rot="5400000">
            <a:off x="3392640" y="1719439"/>
            <a:ext cx="770616" cy="14008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27" name="Dirsek Bağlayıcısı 26"/>
          <p:cNvCxnSpPr/>
          <p:nvPr/>
        </p:nvCxnSpPr>
        <p:spPr>
          <a:xfrm rot="16200000" flipH="1">
            <a:off x="4333979" y="1720746"/>
            <a:ext cx="762108" cy="145981"/>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0" name="Dirsek Bağlayıcısı 29"/>
          <p:cNvCxnSpPr/>
          <p:nvPr/>
        </p:nvCxnSpPr>
        <p:spPr>
          <a:xfrm rot="10800000" flipV="1">
            <a:off x="1907705" y="1284898"/>
            <a:ext cx="1224135" cy="875299"/>
          </a:xfrm>
          <a:prstGeom prst="bentConnector3">
            <a:avLst>
              <a:gd name="adj1" fmla="val 100170"/>
            </a:avLst>
          </a:prstGeom>
          <a:ln>
            <a:tailEnd type="arrow"/>
          </a:ln>
        </p:spPr>
        <p:style>
          <a:lnRef idx="3">
            <a:schemeClr val="dk1"/>
          </a:lnRef>
          <a:fillRef idx="0">
            <a:schemeClr val="dk1"/>
          </a:fillRef>
          <a:effectRef idx="2">
            <a:schemeClr val="dk1"/>
          </a:effectRef>
          <a:fontRef idx="minor">
            <a:schemeClr val="tx1"/>
          </a:fontRef>
        </p:style>
      </p:cxnSp>
      <p:cxnSp>
        <p:nvCxnSpPr>
          <p:cNvPr id="37" name="Dirsek Bağlayıcısı 36"/>
          <p:cNvCxnSpPr/>
          <p:nvPr/>
        </p:nvCxnSpPr>
        <p:spPr>
          <a:xfrm>
            <a:off x="5220072" y="1284898"/>
            <a:ext cx="1466152" cy="875300"/>
          </a:xfrm>
          <a:prstGeom prst="bentConnector3">
            <a:avLst>
              <a:gd name="adj1" fmla="val 100266"/>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55282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Defterler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631763"/>
          </a:xfrm>
          <a:prstGeom prst="rect">
            <a:avLst/>
          </a:prstGeom>
        </p:spPr>
        <p:txBody>
          <a:bodyPr wrap="square">
            <a:spAutoFit/>
          </a:bodyPr>
          <a:lstStyle/>
          <a:p>
            <a:pPr lvl="0" algn="just">
              <a:lnSpc>
                <a:spcPct val="100000"/>
              </a:lnSpc>
            </a:pPr>
            <a:endParaRPr lang="tr-TR" sz="1000" b="1" dirty="0" smtClean="0"/>
          </a:p>
          <a:p>
            <a:pPr lvl="0" algn="just">
              <a:lnSpc>
                <a:spcPct val="100000"/>
              </a:lnSpc>
            </a:pPr>
            <a:endParaRPr lang="tr-TR" sz="1000" b="1" dirty="0"/>
          </a:p>
          <a:p>
            <a:pPr lvl="0" algn="just">
              <a:lnSpc>
                <a:spcPct val="100000"/>
              </a:lnSpc>
            </a:pPr>
            <a:r>
              <a:rPr lang="tr-TR" sz="2000" b="1" dirty="0" smtClean="0">
                <a:latin typeface="Arial" pitchFamily="34" charset="0"/>
                <a:cs typeface="Arial" pitchFamily="34" charset="0"/>
              </a:rPr>
              <a:t>Tüketim </a:t>
            </a:r>
            <a:r>
              <a:rPr lang="tr-TR" sz="2000" b="1" dirty="0">
                <a:latin typeface="Arial" pitchFamily="34" charset="0"/>
                <a:cs typeface="Arial" pitchFamily="34" charset="0"/>
              </a:rPr>
              <a:t>Malzemeleri Defteri (Örnek: 1</a:t>
            </a:r>
            <a:r>
              <a:rPr lang="tr-TR" sz="2000" b="1" dirty="0" smtClean="0">
                <a:latin typeface="Arial" pitchFamily="34" charset="0"/>
                <a:cs typeface="Arial" pitchFamily="34" charset="0"/>
              </a:rPr>
              <a:t>)</a:t>
            </a:r>
          </a:p>
          <a:p>
            <a:pPr lvl="0" algn="just">
              <a:lnSpc>
                <a:spcPct val="100000"/>
              </a:lnSpc>
            </a:pPr>
            <a:endParaRPr lang="tr-TR" sz="2000"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Bu </a:t>
            </a:r>
            <a:r>
              <a:rPr lang="tr-TR" sz="2000" dirty="0">
                <a:latin typeface="Arial" pitchFamily="34" charset="0"/>
                <a:cs typeface="Arial" pitchFamily="34" charset="0"/>
              </a:rPr>
              <a:t>defter, Taşınır Kod Listesinin (A) bölümünde yer alan </a:t>
            </a:r>
            <a:r>
              <a:rPr lang="tr-TR" sz="2000" dirty="0" smtClean="0">
                <a:latin typeface="Arial" pitchFamily="34" charset="0"/>
                <a:cs typeface="Arial" pitchFamily="34" charset="0"/>
              </a:rPr>
              <a:t>tüketim malzemelerinin </a:t>
            </a:r>
            <a:r>
              <a:rPr lang="tr-TR" sz="2000" dirty="0">
                <a:latin typeface="Arial" pitchFamily="34" charset="0"/>
                <a:cs typeface="Arial" pitchFamily="34" charset="0"/>
              </a:rPr>
              <a:t>giriş ve çıkış kayıtları için kullanılır.</a:t>
            </a:r>
          </a:p>
          <a:p>
            <a:pPr lvl="0" algn="just">
              <a:lnSpc>
                <a:spcPct val="100000"/>
              </a:lnSpc>
            </a:pPr>
            <a:endParaRPr lang="tr-TR" sz="2000" dirty="0" smtClean="0">
              <a:latin typeface="Arial" pitchFamily="34" charset="0"/>
              <a:cs typeface="Arial" pitchFamily="34" charset="0"/>
            </a:endParaRPr>
          </a:p>
          <a:p>
            <a:pPr lvl="0" algn="just">
              <a:lnSpc>
                <a:spcPct val="100000"/>
              </a:lnSpc>
            </a:pPr>
            <a:r>
              <a:rPr lang="tr-TR" sz="2000" b="1" dirty="0" smtClean="0">
                <a:latin typeface="Arial" pitchFamily="34" charset="0"/>
                <a:cs typeface="Arial" pitchFamily="34" charset="0"/>
              </a:rPr>
              <a:t>Dayanıklı </a:t>
            </a:r>
            <a:r>
              <a:rPr lang="tr-TR" sz="2000" b="1" dirty="0">
                <a:latin typeface="Arial" pitchFamily="34" charset="0"/>
                <a:cs typeface="Arial" pitchFamily="34" charset="0"/>
              </a:rPr>
              <a:t>Taşınırlar Defteri (Örnek: 2</a:t>
            </a:r>
            <a:r>
              <a:rPr lang="tr-TR" sz="2000" b="1" dirty="0" smtClean="0">
                <a:latin typeface="Arial" pitchFamily="34" charset="0"/>
                <a:cs typeface="Arial" pitchFamily="34" charset="0"/>
              </a:rPr>
              <a:t>)</a:t>
            </a:r>
          </a:p>
          <a:p>
            <a:pPr lvl="0" algn="just">
              <a:lnSpc>
                <a:spcPct val="100000"/>
              </a:lnSpc>
            </a:pPr>
            <a:endParaRPr lang="tr-TR" sz="2000" b="1"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Bu </a:t>
            </a:r>
            <a:r>
              <a:rPr lang="tr-TR" sz="2000" dirty="0">
                <a:latin typeface="Arial" pitchFamily="34" charset="0"/>
                <a:cs typeface="Arial" pitchFamily="34" charset="0"/>
              </a:rPr>
              <a:t>defter, Taşınır Kod Listesinin (B) bölümünde yer alan </a:t>
            </a:r>
            <a:r>
              <a:rPr lang="tr-TR" sz="2000" dirty="0" smtClean="0">
                <a:latin typeface="Arial" pitchFamily="34" charset="0"/>
                <a:cs typeface="Arial" pitchFamily="34" charset="0"/>
              </a:rPr>
              <a:t>dayanıklı taşınırların </a:t>
            </a:r>
            <a:r>
              <a:rPr lang="tr-TR" sz="2000" dirty="0">
                <a:latin typeface="Arial" pitchFamily="34" charset="0"/>
                <a:cs typeface="Arial" pitchFamily="34" charset="0"/>
              </a:rPr>
              <a:t>kayıtları için kullanılır. Her bir dayanıklı taşınıra ait giriş ve çıkış kayıtları ayrı yapılır.</a:t>
            </a:r>
            <a:endParaRPr lang="tr-TR" sz="800" i="1" dirty="0" smtClean="0">
              <a:solidFill>
                <a:srgbClr val="C00000"/>
              </a:solidFill>
              <a:latin typeface="Arial" pitchFamily="34" charset="0"/>
              <a:cs typeface="Arial" pitchFamily="34" charset="0"/>
            </a:endParaRPr>
          </a:p>
          <a:p>
            <a:pPr lvl="0" algn="just">
              <a:lnSpc>
                <a:spcPct val="100000"/>
              </a:lnSpc>
            </a:pPr>
            <a:endParaRPr lang="tr-TR" sz="1000" b="1" i="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465433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Defterler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170099"/>
          </a:xfrm>
          <a:prstGeom prst="rect">
            <a:avLst/>
          </a:prstGeom>
        </p:spPr>
        <p:txBody>
          <a:bodyPr wrap="square">
            <a:spAutoFit/>
          </a:bodyPr>
          <a:lstStyle/>
          <a:p>
            <a:pPr lvl="0" algn="just">
              <a:lnSpc>
                <a:spcPct val="100000"/>
              </a:lnSpc>
            </a:pPr>
            <a:endParaRPr lang="tr-TR" sz="1000" b="1" dirty="0" smtClean="0"/>
          </a:p>
          <a:p>
            <a:pPr lvl="0" algn="just">
              <a:lnSpc>
                <a:spcPct val="100000"/>
              </a:lnSpc>
            </a:pPr>
            <a:endParaRPr lang="tr-TR" sz="1000" b="1" dirty="0"/>
          </a:p>
          <a:p>
            <a:pPr lvl="0" algn="just">
              <a:lnSpc>
                <a:spcPct val="100000"/>
              </a:lnSpc>
            </a:pPr>
            <a:r>
              <a:rPr lang="tr-TR" sz="2000" b="1" dirty="0" smtClean="0">
                <a:latin typeface="Arial" pitchFamily="34" charset="0"/>
                <a:cs typeface="Arial" pitchFamily="34" charset="0"/>
              </a:rPr>
              <a:t>Müze </a:t>
            </a:r>
            <a:r>
              <a:rPr lang="tr-TR" sz="2000" b="1" dirty="0">
                <a:latin typeface="Arial" pitchFamily="34" charset="0"/>
                <a:cs typeface="Arial" pitchFamily="34" charset="0"/>
              </a:rPr>
              <a:t>Defteri (Örnek: </a:t>
            </a:r>
            <a:r>
              <a:rPr lang="tr-TR" sz="2000" b="1" dirty="0" smtClean="0">
                <a:latin typeface="Arial" pitchFamily="34" charset="0"/>
                <a:cs typeface="Arial" pitchFamily="34" charset="0"/>
              </a:rPr>
              <a:t>3)</a:t>
            </a:r>
          </a:p>
          <a:p>
            <a:pPr lvl="0" algn="just">
              <a:lnSpc>
                <a:spcPct val="100000"/>
              </a:lnSpc>
            </a:pPr>
            <a:endParaRPr lang="tr-TR" sz="2000" dirty="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Bu </a:t>
            </a:r>
            <a:r>
              <a:rPr lang="tr-TR" sz="2000" dirty="0">
                <a:latin typeface="Arial" pitchFamily="34" charset="0"/>
                <a:cs typeface="Arial" pitchFamily="34" charset="0"/>
              </a:rPr>
              <a:t>defter, müzelerde sergilenen veya sergilenmek üzere muhafaza </a:t>
            </a:r>
            <a:r>
              <a:rPr lang="tr-TR" sz="2000" dirty="0" smtClean="0">
                <a:latin typeface="Arial" pitchFamily="34" charset="0"/>
                <a:cs typeface="Arial" pitchFamily="34" charset="0"/>
              </a:rPr>
              <a:t>altında bulundurulan </a:t>
            </a:r>
            <a:r>
              <a:rPr lang="tr-TR" sz="2000" dirty="0">
                <a:latin typeface="Arial" pitchFamily="34" charset="0"/>
                <a:cs typeface="Arial" pitchFamily="34" charset="0"/>
              </a:rPr>
              <a:t>taşınırlar için tutulur. Her bir taşınır için ayrı kayıt yapılır.</a:t>
            </a:r>
          </a:p>
          <a:p>
            <a:pPr lvl="0" algn="just">
              <a:lnSpc>
                <a:spcPct val="100000"/>
              </a:lnSpc>
            </a:pPr>
            <a:endParaRPr lang="tr-TR" sz="2000" dirty="0" smtClean="0">
              <a:latin typeface="Arial" pitchFamily="34" charset="0"/>
              <a:cs typeface="Arial" pitchFamily="34" charset="0"/>
            </a:endParaRPr>
          </a:p>
          <a:p>
            <a:pPr lvl="0" algn="just">
              <a:lnSpc>
                <a:spcPct val="100000"/>
              </a:lnSpc>
            </a:pPr>
            <a:r>
              <a:rPr lang="tr-TR" sz="2000" b="1" dirty="0" smtClean="0">
                <a:latin typeface="Arial" pitchFamily="34" charset="0"/>
                <a:cs typeface="Arial" pitchFamily="34" charset="0"/>
              </a:rPr>
              <a:t>Kütüphane </a:t>
            </a:r>
            <a:r>
              <a:rPr lang="tr-TR" sz="2000" b="1" dirty="0">
                <a:latin typeface="Arial" pitchFamily="34" charset="0"/>
                <a:cs typeface="Arial" pitchFamily="34" charset="0"/>
              </a:rPr>
              <a:t>Defteri (Örnek: 4</a:t>
            </a:r>
            <a:r>
              <a:rPr lang="tr-TR" sz="2000" b="1" dirty="0" smtClean="0">
                <a:latin typeface="Arial" pitchFamily="34" charset="0"/>
                <a:cs typeface="Arial" pitchFamily="34" charset="0"/>
              </a:rPr>
              <a:t>) </a:t>
            </a:r>
          </a:p>
          <a:p>
            <a:pPr lvl="0" algn="just">
              <a:lnSpc>
                <a:spcPct val="100000"/>
              </a:lnSpc>
            </a:pPr>
            <a:endParaRPr lang="tr-TR" sz="2000"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Bu </a:t>
            </a:r>
            <a:r>
              <a:rPr lang="tr-TR" sz="2000" dirty="0">
                <a:latin typeface="Arial" pitchFamily="34" charset="0"/>
                <a:cs typeface="Arial" pitchFamily="34" charset="0"/>
              </a:rPr>
              <a:t>defter, kütüphanelerdeki yazma ve basma nadir eserler ile kitap ve </a:t>
            </a:r>
            <a:r>
              <a:rPr lang="tr-TR" sz="2000" dirty="0" smtClean="0">
                <a:latin typeface="Arial" pitchFamily="34" charset="0"/>
                <a:cs typeface="Arial" pitchFamily="34" charset="0"/>
              </a:rPr>
              <a:t>kitap dışı </a:t>
            </a:r>
            <a:r>
              <a:rPr lang="tr-TR" sz="2000" dirty="0">
                <a:latin typeface="Arial" pitchFamily="34" charset="0"/>
                <a:cs typeface="Arial" pitchFamily="34" charset="0"/>
              </a:rPr>
              <a:t>materyal için tutulur. Her bir taşınır için ayrı kayıt yapılır.</a:t>
            </a:r>
            <a:endParaRPr lang="tr-TR" sz="1000" i="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072321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200" b="1" dirty="0">
                <a:latin typeface="Arial" pitchFamily="34" charset="0"/>
                <a:cs typeface="Arial" pitchFamily="34" charset="0"/>
              </a:rPr>
              <a:t>Belge ve </a:t>
            </a:r>
            <a:r>
              <a:rPr lang="tr-TR" sz="3200" b="1" dirty="0" smtClean="0">
                <a:latin typeface="Arial" pitchFamily="34" charset="0"/>
                <a:cs typeface="Arial" pitchFamily="34" charset="0"/>
              </a:rPr>
              <a:t>cetveller</a:t>
            </a:r>
            <a:endParaRPr lang="tr-TR" sz="32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2862322"/>
          </a:xfrm>
          <a:prstGeom prst="rect">
            <a:avLst/>
          </a:prstGeom>
        </p:spPr>
        <p:txBody>
          <a:bodyPr wrap="square">
            <a:spAutoFit/>
          </a:bodyPr>
          <a:lstStyle/>
          <a:p>
            <a:pPr lvl="0" algn="just">
              <a:lnSpc>
                <a:spcPct val="100000"/>
              </a:lnSpc>
            </a:pPr>
            <a:endParaRPr lang="tr-TR" sz="1000" b="1" dirty="0" smtClean="0"/>
          </a:p>
          <a:p>
            <a:pPr lvl="0" algn="just">
              <a:lnSpc>
                <a:spcPct val="100000"/>
              </a:lnSpc>
            </a:pPr>
            <a:endParaRPr lang="tr-TR" sz="1000" b="1" dirty="0"/>
          </a:p>
          <a:p>
            <a:pPr lvl="0" algn="just">
              <a:lnSpc>
                <a:spcPct val="100000"/>
              </a:lnSpc>
            </a:pPr>
            <a:r>
              <a:rPr lang="tr-TR" sz="2800" b="1" dirty="0" smtClean="0"/>
              <a:t>Yönetmeliğin </a:t>
            </a:r>
            <a:r>
              <a:rPr lang="tr-TR" sz="2800" b="1" u="sng" dirty="0"/>
              <a:t>10 uncu maddesinde</a:t>
            </a:r>
            <a:r>
              <a:rPr lang="tr-TR" sz="2800" b="1" dirty="0"/>
              <a:t>; </a:t>
            </a:r>
            <a:endParaRPr lang="tr-TR" sz="2800" b="1" dirty="0" smtClean="0"/>
          </a:p>
          <a:p>
            <a:pPr lvl="0" algn="just">
              <a:lnSpc>
                <a:spcPct val="100000"/>
              </a:lnSpc>
            </a:pPr>
            <a:endParaRPr lang="tr-TR" sz="2800" b="1" dirty="0" smtClean="0"/>
          </a:p>
          <a:p>
            <a:pPr marL="171450" lvl="0" indent="-171450" algn="just">
              <a:lnSpc>
                <a:spcPct val="100000"/>
              </a:lnSpc>
              <a:buFont typeface="Wingdings" pitchFamily="2" charset="2"/>
              <a:buChar char="v"/>
            </a:pPr>
            <a:r>
              <a:rPr lang="tr-TR" sz="2800" b="1" dirty="0" smtClean="0"/>
              <a:t> (</a:t>
            </a:r>
            <a:r>
              <a:rPr lang="tr-TR" sz="2800" b="1" dirty="0"/>
              <a:t>b), (ç) ve (e)  bentleri </a:t>
            </a:r>
            <a:r>
              <a:rPr lang="tr-TR" sz="2800" b="1" dirty="0" smtClean="0"/>
              <a:t>değiştirilmiş</a:t>
            </a:r>
            <a:r>
              <a:rPr lang="tr-TR" sz="2800" b="1" dirty="0"/>
              <a:t>, </a:t>
            </a:r>
            <a:endParaRPr lang="tr-TR" sz="2800" b="1" dirty="0" smtClean="0"/>
          </a:p>
          <a:p>
            <a:pPr marL="171450" lvl="0" indent="-171450" algn="just">
              <a:lnSpc>
                <a:spcPct val="100000"/>
              </a:lnSpc>
              <a:buFont typeface="Wingdings" pitchFamily="2" charset="2"/>
              <a:buChar char="v"/>
            </a:pPr>
            <a:r>
              <a:rPr lang="tr-TR" sz="2800" b="1" dirty="0" smtClean="0"/>
              <a:t> bazı </a:t>
            </a:r>
            <a:r>
              <a:rPr lang="tr-TR" sz="2800" b="1" dirty="0"/>
              <a:t>belge ve cetvel isimleri yeniden </a:t>
            </a:r>
            <a:r>
              <a:rPr lang="tr-TR" sz="2800" b="1" dirty="0" smtClean="0"/>
              <a:t>düzenlenmiş, </a:t>
            </a:r>
          </a:p>
          <a:p>
            <a:pPr marL="171450" lvl="0" indent="-171450" algn="just">
              <a:lnSpc>
                <a:spcPct val="100000"/>
              </a:lnSpc>
              <a:buFont typeface="Wingdings" pitchFamily="2" charset="2"/>
              <a:buChar char="v"/>
            </a:pPr>
            <a:r>
              <a:rPr lang="tr-TR" sz="2800" b="1" dirty="0" smtClean="0"/>
              <a:t> ayrıca </a:t>
            </a:r>
            <a:r>
              <a:rPr lang="tr-TR" sz="2800" b="1" dirty="0"/>
              <a:t>(l) bendi de eklenmiştir</a:t>
            </a:r>
            <a:r>
              <a:rPr lang="tr-TR" sz="2800" b="1" dirty="0" smtClean="0"/>
              <a:t>.</a:t>
            </a:r>
          </a:p>
          <a:p>
            <a:pPr lvl="0" algn="just">
              <a:lnSpc>
                <a:spcPct val="100000"/>
              </a:lnSpc>
            </a:pPr>
            <a:endParaRPr lang="tr-TR" sz="1000" b="1" i="1" dirty="0">
              <a:solidFill>
                <a:srgbClr val="C00000"/>
              </a:solidFill>
              <a:latin typeface="Arial" pitchFamily="34" charset="0"/>
              <a:cs typeface="Arial" pitchFamily="34" charset="0"/>
            </a:endParaRPr>
          </a:p>
          <a:p>
            <a:pPr lvl="0" algn="just">
              <a:lnSpc>
                <a:spcPct val="100000"/>
              </a:lnSpc>
            </a:pPr>
            <a:endParaRPr lang="tr-TR" sz="1000" b="1" i="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1231934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59632" y="1275606"/>
            <a:ext cx="6264696"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nSpc>
                <a:spcPct val="100000"/>
              </a:lnSpc>
              <a:buFont typeface="Wingdings" pitchFamily="2" charset="2"/>
              <a:buChar char="v"/>
            </a:pPr>
            <a:r>
              <a:rPr lang="tr-TR" sz="2000" dirty="0" smtClean="0">
                <a:latin typeface="Arial" pitchFamily="34" charset="0"/>
                <a:cs typeface="Arial" pitchFamily="34" charset="0"/>
              </a:rPr>
              <a:t>Taşınır </a:t>
            </a:r>
            <a:r>
              <a:rPr lang="tr-TR" sz="2000" dirty="0">
                <a:latin typeface="Arial" pitchFamily="34" charset="0"/>
                <a:cs typeface="Arial" pitchFamily="34" charset="0"/>
              </a:rPr>
              <a:t>İşlem Fişi	</a:t>
            </a:r>
            <a:r>
              <a:rPr lang="tr-TR" sz="2000" dirty="0" smtClean="0">
                <a:latin typeface="Arial" pitchFamily="34" charset="0"/>
                <a:cs typeface="Arial" pitchFamily="34" charset="0"/>
              </a:rPr>
              <a:t> </a:t>
            </a:r>
          </a:p>
          <a:p>
            <a:pPr marL="342900" lvl="0" indent="-342900">
              <a:lnSpc>
                <a:spcPct val="100000"/>
              </a:lnSpc>
              <a:buFont typeface="Wingdings" pitchFamily="2" charset="2"/>
              <a:buChar char="v"/>
            </a:pPr>
            <a:r>
              <a:rPr lang="tr-TR" sz="2000" dirty="0" smtClean="0">
                <a:solidFill>
                  <a:srgbClr val="FF0000"/>
                </a:solidFill>
                <a:latin typeface="Arial" pitchFamily="34" charset="0"/>
                <a:cs typeface="Arial" pitchFamily="34" charset="0"/>
              </a:rPr>
              <a:t>Taşınır </a:t>
            </a:r>
            <a:r>
              <a:rPr lang="tr-TR" sz="2000" dirty="0">
                <a:solidFill>
                  <a:srgbClr val="FF0000"/>
                </a:solidFill>
                <a:latin typeface="Arial" pitchFamily="34" charset="0"/>
                <a:cs typeface="Arial" pitchFamily="34" charset="0"/>
              </a:rPr>
              <a:t>Teslim Belgesi</a:t>
            </a:r>
            <a:r>
              <a:rPr lang="tr-TR" sz="2000" dirty="0">
                <a:latin typeface="Arial" pitchFamily="34" charset="0"/>
                <a:cs typeface="Arial" pitchFamily="34" charset="0"/>
              </a:rPr>
              <a:t>	</a:t>
            </a:r>
            <a:r>
              <a:rPr lang="tr-TR" sz="2000" dirty="0" smtClean="0">
                <a:latin typeface="Arial" pitchFamily="34" charset="0"/>
                <a:cs typeface="Arial" pitchFamily="34" charset="0"/>
              </a:rPr>
              <a:t> </a:t>
            </a:r>
          </a:p>
          <a:p>
            <a:pPr marL="342900" lvl="0" indent="-342900">
              <a:lnSpc>
                <a:spcPct val="100000"/>
              </a:lnSpc>
              <a:buFont typeface="Wingdings" pitchFamily="2" charset="2"/>
              <a:buChar char="v"/>
            </a:pPr>
            <a:r>
              <a:rPr lang="tr-TR" sz="2000" dirty="0" smtClean="0">
                <a:latin typeface="Arial" pitchFamily="34" charset="0"/>
                <a:cs typeface="Arial" pitchFamily="34" charset="0"/>
              </a:rPr>
              <a:t>Taşınır </a:t>
            </a:r>
            <a:r>
              <a:rPr lang="tr-TR" sz="2000" dirty="0">
                <a:latin typeface="Arial" pitchFamily="34" charset="0"/>
                <a:cs typeface="Arial" pitchFamily="34" charset="0"/>
              </a:rPr>
              <a:t>İstek </a:t>
            </a:r>
            <a:r>
              <a:rPr lang="tr-TR" sz="2000" dirty="0" smtClean="0">
                <a:latin typeface="Arial" pitchFamily="34" charset="0"/>
                <a:cs typeface="Arial" pitchFamily="34" charset="0"/>
              </a:rPr>
              <a:t>Belgesi </a:t>
            </a:r>
          </a:p>
          <a:p>
            <a:pPr marL="342900" lvl="0" indent="-342900">
              <a:lnSpc>
                <a:spcPct val="100000"/>
              </a:lnSpc>
              <a:buFont typeface="Wingdings" pitchFamily="2" charset="2"/>
              <a:buChar char="v"/>
            </a:pPr>
            <a:r>
              <a:rPr lang="tr-TR" sz="2000" dirty="0" smtClean="0">
                <a:latin typeface="Arial" pitchFamily="34" charset="0"/>
                <a:cs typeface="Arial" pitchFamily="34" charset="0"/>
              </a:rPr>
              <a:t>Dayanıklı </a:t>
            </a:r>
            <a:r>
              <a:rPr lang="tr-TR" sz="2000" dirty="0">
                <a:latin typeface="Arial" pitchFamily="34" charset="0"/>
                <a:cs typeface="Arial" pitchFamily="34" charset="0"/>
              </a:rPr>
              <a:t>Taşınırlar Listesi	</a:t>
            </a:r>
            <a:endParaRPr lang="tr-TR" sz="2000" dirty="0" smtClean="0">
              <a:latin typeface="Arial" pitchFamily="34" charset="0"/>
              <a:cs typeface="Arial" pitchFamily="34" charset="0"/>
            </a:endParaRPr>
          </a:p>
          <a:p>
            <a:pPr marL="342900" lvl="0" indent="-342900">
              <a:lnSpc>
                <a:spcPct val="100000"/>
              </a:lnSpc>
              <a:buFont typeface="Wingdings" pitchFamily="2" charset="2"/>
              <a:buChar char="v"/>
            </a:pPr>
            <a:r>
              <a:rPr lang="tr-TR" sz="2000" dirty="0" smtClean="0">
                <a:latin typeface="Arial" pitchFamily="34" charset="0"/>
                <a:cs typeface="Arial" pitchFamily="34" charset="0"/>
              </a:rPr>
              <a:t>Taşınır </a:t>
            </a:r>
            <a:r>
              <a:rPr lang="tr-TR" sz="2000" dirty="0">
                <a:latin typeface="Arial" pitchFamily="34" charset="0"/>
                <a:cs typeface="Arial" pitchFamily="34" charset="0"/>
              </a:rPr>
              <a:t>Geçici Alındısı	</a:t>
            </a:r>
            <a:endParaRPr lang="tr-TR" sz="2000" dirty="0" smtClean="0">
              <a:latin typeface="Arial" pitchFamily="34" charset="0"/>
              <a:cs typeface="Arial" pitchFamily="34" charset="0"/>
            </a:endParaRPr>
          </a:p>
          <a:p>
            <a:pPr marL="342900" lvl="0" indent="-342900">
              <a:lnSpc>
                <a:spcPct val="100000"/>
              </a:lnSpc>
              <a:buFont typeface="Wingdings" pitchFamily="2" charset="2"/>
              <a:buChar char="v"/>
            </a:pPr>
            <a:r>
              <a:rPr lang="tr-TR" sz="2000" dirty="0" smtClean="0">
                <a:latin typeface="Arial" pitchFamily="34" charset="0"/>
                <a:cs typeface="Arial" pitchFamily="34" charset="0"/>
              </a:rPr>
              <a:t>Kayıttan </a:t>
            </a:r>
            <a:r>
              <a:rPr lang="tr-TR" sz="2000" dirty="0">
                <a:latin typeface="Arial" pitchFamily="34" charset="0"/>
                <a:cs typeface="Arial" pitchFamily="34" charset="0"/>
              </a:rPr>
              <a:t>Düşme Teklif ve Onay Tutanağı	</a:t>
            </a:r>
            <a:endParaRPr lang="tr-TR" sz="2000" dirty="0" smtClean="0">
              <a:latin typeface="Arial" pitchFamily="34" charset="0"/>
              <a:cs typeface="Arial" pitchFamily="34" charset="0"/>
            </a:endParaRPr>
          </a:p>
          <a:p>
            <a:pPr marL="342900" lvl="0" indent="-342900">
              <a:lnSpc>
                <a:spcPct val="100000"/>
              </a:lnSpc>
              <a:buFont typeface="Wingdings" pitchFamily="2" charset="2"/>
              <a:buChar char="v"/>
            </a:pPr>
            <a:r>
              <a:rPr lang="tr-TR" sz="2000" dirty="0" smtClean="0">
                <a:latin typeface="Arial" pitchFamily="34" charset="0"/>
                <a:cs typeface="Arial" pitchFamily="34" charset="0"/>
              </a:rPr>
              <a:t>Ambar </a:t>
            </a:r>
            <a:r>
              <a:rPr lang="tr-TR" sz="2000" dirty="0">
                <a:latin typeface="Arial" pitchFamily="34" charset="0"/>
                <a:cs typeface="Arial" pitchFamily="34" charset="0"/>
              </a:rPr>
              <a:t>Devir ve Teslim Tutanağı	</a:t>
            </a:r>
            <a:endParaRPr lang="tr-TR" sz="2000" dirty="0" smtClean="0">
              <a:latin typeface="Arial" pitchFamily="34" charset="0"/>
              <a:cs typeface="Arial" pitchFamily="34" charset="0"/>
            </a:endParaRPr>
          </a:p>
          <a:p>
            <a:pPr marL="342900" lvl="0" indent="-342900">
              <a:lnSpc>
                <a:spcPct val="100000"/>
              </a:lnSpc>
              <a:buFont typeface="Wingdings" pitchFamily="2" charset="2"/>
              <a:buChar char="v"/>
            </a:pPr>
            <a:r>
              <a:rPr lang="tr-TR" sz="2000" dirty="0" smtClean="0">
                <a:latin typeface="Arial" pitchFamily="34" charset="0"/>
                <a:cs typeface="Arial" pitchFamily="34" charset="0"/>
              </a:rPr>
              <a:t>Sayım </a:t>
            </a:r>
            <a:r>
              <a:rPr lang="tr-TR" sz="2000" dirty="0">
                <a:latin typeface="Arial" pitchFamily="34" charset="0"/>
                <a:cs typeface="Arial" pitchFamily="34" charset="0"/>
              </a:rPr>
              <a:t>Tutanağı	</a:t>
            </a:r>
          </a:p>
        </p:txBody>
      </p:sp>
    </p:spTree>
    <p:extLst>
      <p:ext uri="{BB962C8B-B14F-4D97-AF65-F5344CB8AC3E}">
        <p14:creationId xmlns:p14="http://schemas.microsoft.com/office/powerpoint/2010/main" val="3939431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323528" y="760689"/>
            <a:ext cx="8573023" cy="4031873"/>
          </a:xfrm>
          <a:prstGeom prst="rect">
            <a:avLst/>
          </a:prstGeom>
        </p:spPr>
        <p:txBody>
          <a:bodyPr wrap="square">
            <a:spAutoFit/>
          </a:bodyPr>
          <a:lstStyle/>
          <a:p>
            <a:pPr algn="just"/>
            <a:endParaRPr lang="tr-TR" sz="1600" dirty="0" smtClean="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r>
              <a:rPr lang="tr-TR" sz="1600" b="1" dirty="0" smtClean="0">
                <a:latin typeface="Arial" pitchFamily="34" charset="0"/>
                <a:cs typeface="Arial" pitchFamily="34" charset="0"/>
              </a:rPr>
              <a:t>Taşınır </a:t>
            </a:r>
            <a:r>
              <a:rPr lang="tr-TR" sz="1600" b="1" dirty="0">
                <a:latin typeface="Arial" pitchFamily="34" charset="0"/>
                <a:cs typeface="Arial" pitchFamily="34" charset="0"/>
              </a:rPr>
              <a:t>İşlem Fişi (Örnek: 5; 5/A</a:t>
            </a:r>
            <a:r>
              <a:rPr lang="tr-TR" sz="1600" b="1" dirty="0" smtClean="0">
                <a:latin typeface="Arial" pitchFamily="34" charset="0"/>
                <a:cs typeface="Arial" pitchFamily="34" charset="0"/>
              </a:rPr>
              <a:t>) </a:t>
            </a:r>
          </a:p>
          <a:p>
            <a:pPr algn="just"/>
            <a:endParaRPr lang="tr-TR" sz="1600" dirty="0">
              <a:latin typeface="Arial" pitchFamily="34" charset="0"/>
              <a:cs typeface="Arial" pitchFamily="34" charset="0"/>
            </a:endParaRPr>
          </a:p>
          <a:p>
            <a:pPr algn="just"/>
            <a:r>
              <a:rPr lang="tr-TR" sz="1600" dirty="0" smtClean="0">
                <a:latin typeface="Arial" pitchFamily="34" charset="0"/>
                <a:cs typeface="Arial" pitchFamily="34" charset="0"/>
              </a:rPr>
              <a:t>İlgili </a:t>
            </a:r>
            <a:r>
              <a:rPr lang="tr-TR" sz="1600" dirty="0">
                <a:latin typeface="Arial" pitchFamily="34" charset="0"/>
                <a:cs typeface="Arial" pitchFamily="34" charset="0"/>
              </a:rPr>
              <a:t>mevzuatı çerçevesinde kabul edilerek teslim alınan </a:t>
            </a:r>
            <a:r>
              <a:rPr lang="tr-TR" sz="1600" dirty="0" smtClean="0">
                <a:latin typeface="Arial" pitchFamily="34" charset="0"/>
                <a:cs typeface="Arial" pitchFamily="34" charset="0"/>
              </a:rPr>
              <a:t>taşınırların girişleri </a:t>
            </a:r>
            <a:r>
              <a:rPr lang="tr-TR" sz="1600" dirty="0">
                <a:latin typeface="Arial" pitchFamily="34" charset="0"/>
                <a:cs typeface="Arial" pitchFamily="34" charset="0"/>
              </a:rPr>
              <a:t>ile taşınırların çıkış ve ambarlar arasında devir işlemlerinde, dayanıklı taşınırların niteliklerini değiştiren </a:t>
            </a:r>
            <a:r>
              <a:rPr lang="tr-TR" sz="1600" dirty="0" smtClean="0">
                <a:latin typeface="Arial" pitchFamily="34" charset="0"/>
                <a:cs typeface="Arial" pitchFamily="34" charset="0"/>
              </a:rPr>
              <a:t>esaslı onarım </a:t>
            </a:r>
            <a:r>
              <a:rPr lang="tr-TR" sz="1600" dirty="0">
                <a:latin typeface="Arial" pitchFamily="34" charset="0"/>
                <a:cs typeface="Arial" pitchFamily="34" charset="0"/>
              </a:rPr>
              <a:t>ve ilaveler sonucu değer artışlarında, kayıtlara esas olmak üzere 5 örnek numaralı Taşınır İşlem Fişi düzenlenir.</a:t>
            </a:r>
          </a:p>
          <a:p>
            <a:pPr algn="just"/>
            <a:endParaRPr lang="tr-TR" sz="1600" dirty="0" smtClean="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r>
              <a:rPr lang="tr-TR" sz="1600" dirty="0" smtClean="0">
                <a:latin typeface="Arial" pitchFamily="34" charset="0"/>
                <a:cs typeface="Arial" pitchFamily="34" charset="0"/>
              </a:rPr>
              <a:t>Müze </a:t>
            </a:r>
            <a:r>
              <a:rPr lang="tr-TR" sz="1600" dirty="0">
                <a:latin typeface="Arial" pitchFamily="34" charset="0"/>
                <a:cs typeface="Arial" pitchFamily="34" charset="0"/>
              </a:rPr>
              <a:t>ve kütüphanelerdeki eserler için ise 5/A örnek numaralı Taşınır İşlem Fişi kullanılır. </a:t>
            </a:r>
            <a:endParaRPr lang="tr-TR" sz="1600" dirty="0" smtClean="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endParaRPr lang="tr-TR" sz="1600" dirty="0" smtClean="0">
              <a:latin typeface="Arial" pitchFamily="34" charset="0"/>
              <a:cs typeface="Arial" pitchFamily="34" charset="0"/>
            </a:endParaRPr>
          </a:p>
          <a:p>
            <a:pPr algn="just"/>
            <a:r>
              <a:rPr lang="tr-TR" sz="1600" dirty="0">
                <a:latin typeface="Arial" pitchFamily="34" charset="0"/>
                <a:cs typeface="Arial" pitchFamily="34" charset="0"/>
              </a:rPr>
              <a:t>	</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970644"/>
            <a:ext cx="3724291" cy="504056"/>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4200599"/>
            <a:ext cx="3456384" cy="688076"/>
          </a:xfrm>
          <a:prstGeom prst="rect">
            <a:avLst/>
          </a:prstGeom>
        </p:spPr>
      </p:pic>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42844" y="760689"/>
            <a:ext cx="8753707" cy="3046988"/>
          </a:xfrm>
          <a:prstGeom prst="rect">
            <a:avLst/>
          </a:prstGeom>
        </p:spPr>
        <p:txBody>
          <a:bodyPr wrap="square">
            <a:spAutoFit/>
          </a:bodyPr>
          <a:lstStyle/>
          <a:p>
            <a:pPr algn="just">
              <a:buFont typeface="Wingdings" pitchFamily="2" charset="2"/>
              <a:buChar char="v"/>
            </a:pPr>
            <a:endParaRPr lang="tr-TR" sz="1600" dirty="0" smtClean="0">
              <a:latin typeface="Arial" pitchFamily="34" charset="0"/>
              <a:cs typeface="Arial" pitchFamily="34" charset="0"/>
            </a:endParaRPr>
          </a:p>
          <a:p>
            <a:pPr algn="just">
              <a:buFont typeface="Wingdings" pitchFamily="2" charset="2"/>
              <a:buChar char="v"/>
            </a:pPr>
            <a:endParaRPr lang="tr-TR" sz="1600" dirty="0" smtClean="0">
              <a:latin typeface="Arial" pitchFamily="34" charset="0"/>
              <a:cs typeface="Arial" pitchFamily="34" charset="0"/>
            </a:endParaRPr>
          </a:p>
          <a:p>
            <a:pPr algn="just">
              <a:buFont typeface="Wingdings" pitchFamily="2" charset="2"/>
              <a:buChar char="v"/>
            </a:pPr>
            <a:r>
              <a:rPr lang="tr-TR" sz="1600" dirty="0" smtClean="0">
                <a:latin typeface="Arial" pitchFamily="34" charset="0"/>
                <a:cs typeface="Arial" pitchFamily="34" charset="0"/>
              </a:rPr>
              <a:t>Taşınır </a:t>
            </a:r>
            <a:r>
              <a:rPr lang="tr-TR" sz="1600" dirty="0">
                <a:latin typeface="Arial" pitchFamily="34" charset="0"/>
                <a:cs typeface="Arial" pitchFamily="34" charset="0"/>
              </a:rPr>
              <a:t>İşlem Fişleri en az </a:t>
            </a:r>
            <a:r>
              <a:rPr lang="tr-TR" sz="1600" dirty="0" smtClean="0">
                <a:latin typeface="Arial" pitchFamily="34" charset="0"/>
                <a:cs typeface="Arial" pitchFamily="34" charset="0"/>
              </a:rPr>
              <a:t>üç nüsha </a:t>
            </a:r>
            <a:r>
              <a:rPr lang="tr-TR" sz="1600" dirty="0">
                <a:latin typeface="Arial" pitchFamily="34" charset="0"/>
                <a:cs typeface="Arial" pitchFamily="34" charset="0"/>
              </a:rPr>
              <a:t>olarak düzenlenir ve her malî yıl başında "1"den </a:t>
            </a:r>
            <a:r>
              <a:rPr lang="tr-TR" sz="1600" dirty="0" smtClean="0">
                <a:latin typeface="Arial" pitchFamily="34" charset="0"/>
                <a:cs typeface="Arial" pitchFamily="34" charset="0"/>
              </a:rPr>
              <a:t>            başlamak </a:t>
            </a:r>
            <a:r>
              <a:rPr lang="tr-TR" sz="1600" dirty="0">
                <a:latin typeface="Arial" pitchFamily="34" charset="0"/>
                <a:cs typeface="Arial" pitchFamily="34" charset="0"/>
              </a:rPr>
              <a:t>üzere bir sıra numarası verilir. </a:t>
            </a:r>
            <a:endParaRPr lang="tr-TR" sz="1600" dirty="0" smtClean="0">
              <a:latin typeface="Arial" pitchFamily="34" charset="0"/>
              <a:cs typeface="Arial" pitchFamily="34" charset="0"/>
            </a:endParaRPr>
          </a:p>
          <a:p>
            <a:pPr algn="just">
              <a:buFont typeface="Wingdings" pitchFamily="2" charset="2"/>
              <a:buChar char="v"/>
            </a:pPr>
            <a:endParaRPr lang="tr-TR" sz="1600" dirty="0" smtClean="0">
              <a:latin typeface="Arial" pitchFamily="34" charset="0"/>
              <a:cs typeface="Arial" pitchFamily="34" charset="0"/>
            </a:endParaRPr>
          </a:p>
          <a:p>
            <a:pPr algn="just">
              <a:buFont typeface="Wingdings" pitchFamily="2" charset="2"/>
              <a:buChar char="v"/>
            </a:pPr>
            <a:r>
              <a:rPr lang="tr-TR" sz="1600" dirty="0" smtClean="0">
                <a:latin typeface="Arial" pitchFamily="34" charset="0"/>
                <a:cs typeface="Arial" pitchFamily="34" charset="0"/>
              </a:rPr>
              <a:t>Fiş</a:t>
            </a:r>
            <a:r>
              <a:rPr lang="tr-TR" sz="1600" dirty="0">
                <a:latin typeface="Arial" pitchFamily="34" charset="0"/>
                <a:cs typeface="Arial" pitchFamily="34" charset="0"/>
              </a:rPr>
              <a:t>, </a:t>
            </a:r>
            <a:r>
              <a:rPr lang="tr-TR" sz="1600" dirty="0" smtClean="0">
                <a:latin typeface="Arial" pitchFamily="34" charset="0"/>
                <a:cs typeface="Arial" pitchFamily="34" charset="0"/>
              </a:rPr>
              <a:t>dayanağını oluşturan </a:t>
            </a:r>
            <a:r>
              <a:rPr lang="tr-TR" sz="1600" dirty="0">
                <a:latin typeface="Arial" pitchFamily="34" charset="0"/>
                <a:cs typeface="Arial" pitchFamily="34" charset="0"/>
              </a:rPr>
              <a:t>belgenin tarihinden önceki bir tarihi taşıyamaz. </a:t>
            </a:r>
            <a:endParaRPr lang="tr-TR" sz="1600" dirty="0" smtClean="0">
              <a:latin typeface="Arial" pitchFamily="34" charset="0"/>
              <a:cs typeface="Arial" pitchFamily="34" charset="0"/>
            </a:endParaRPr>
          </a:p>
          <a:p>
            <a:pPr algn="just">
              <a:buFont typeface="Wingdings" pitchFamily="2" charset="2"/>
              <a:buChar char="v"/>
            </a:pPr>
            <a:endParaRPr lang="tr-TR" sz="1600" dirty="0" smtClean="0">
              <a:latin typeface="Arial" pitchFamily="34" charset="0"/>
              <a:cs typeface="Arial" pitchFamily="34" charset="0"/>
            </a:endParaRPr>
          </a:p>
          <a:p>
            <a:pPr algn="just">
              <a:buFont typeface="Wingdings" pitchFamily="2" charset="2"/>
              <a:buChar char="v"/>
            </a:pPr>
            <a:r>
              <a:rPr lang="tr-TR" sz="1600" dirty="0" smtClean="0">
                <a:latin typeface="Arial" pitchFamily="34" charset="0"/>
                <a:cs typeface="Arial" pitchFamily="34" charset="0"/>
              </a:rPr>
              <a:t>Taşınır </a:t>
            </a:r>
            <a:r>
              <a:rPr lang="tr-TR" sz="1600" dirty="0">
                <a:latin typeface="Arial" pitchFamily="34" charset="0"/>
                <a:cs typeface="Arial" pitchFamily="34" charset="0"/>
              </a:rPr>
              <a:t>İşlem Fişinin elektronik ortamda </a:t>
            </a:r>
            <a:r>
              <a:rPr lang="tr-TR" sz="1600" dirty="0" smtClean="0">
                <a:latin typeface="Arial" pitchFamily="34" charset="0"/>
                <a:cs typeface="Arial" pitchFamily="34" charset="0"/>
              </a:rPr>
              <a:t>düzenlenemediği hallerde</a:t>
            </a:r>
            <a:r>
              <a:rPr lang="tr-TR" sz="1600" dirty="0">
                <a:latin typeface="Arial" pitchFamily="34" charset="0"/>
                <a:cs typeface="Arial" pitchFamily="34" charset="0"/>
              </a:rPr>
              <a:t>, seri ve sıra numaralı olarak bastırılmış fişler kullanılır. </a:t>
            </a:r>
            <a:endParaRPr lang="tr-TR" sz="1600" dirty="0" smtClean="0">
              <a:latin typeface="Arial" pitchFamily="34" charset="0"/>
              <a:cs typeface="Arial" pitchFamily="34" charset="0"/>
            </a:endParaRPr>
          </a:p>
          <a:p>
            <a:pPr algn="just">
              <a:buFont typeface="Wingdings" pitchFamily="2" charset="2"/>
              <a:buChar char="v"/>
            </a:pPr>
            <a:endParaRPr lang="tr-TR" sz="1600" dirty="0" smtClean="0">
              <a:latin typeface="Arial" pitchFamily="34" charset="0"/>
              <a:cs typeface="Arial" pitchFamily="34" charset="0"/>
            </a:endParaRPr>
          </a:p>
          <a:p>
            <a:pPr algn="just">
              <a:buFont typeface="Wingdings" pitchFamily="2" charset="2"/>
              <a:buChar char="v"/>
            </a:pPr>
            <a:r>
              <a:rPr lang="tr-TR" sz="1600" dirty="0" smtClean="0">
                <a:latin typeface="Arial" pitchFamily="34" charset="0"/>
                <a:cs typeface="Arial" pitchFamily="34" charset="0"/>
              </a:rPr>
              <a:t>Düzenlenen </a:t>
            </a:r>
            <a:r>
              <a:rPr lang="tr-TR" sz="1600" dirty="0">
                <a:latin typeface="Arial" pitchFamily="34" charset="0"/>
                <a:cs typeface="Arial" pitchFamily="34" charset="0"/>
              </a:rPr>
              <a:t>Taşınır İşlem Fişlerinin nüshaları </a:t>
            </a:r>
            <a:r>
              <a:rPr lang="tr-TR" sz="1600" dirty="0" smtClean="0">
                <a:latin typeface="Arial" pitchFamily="34" charset="0"/>
                <a:cs typeface="Arial" pitchFamily="34" charset="0"/>
              </a:rPr>
              <a:t>hakkında Yönetmeliğin </a:t>
            </a:r>
            <a:r>
              <a:rPr lang="tr-TR" sz="1600" dirty="0">
                <a:latin typeface="Arial" pitchFamily="34" charset="0"/>
                <a:cs typeface="Arial" pitchFamily="34" charset="0"/>
              </a:rPr>
              <a:t>ilgili maddelerine göre işlem yapılır.	</a:t>
            </a:r>
          </a:p>
        </p:txBody>
      </p:sp>
      <p:sp>
        <p:nvSpPr>
          <p:cNvPr id="8" name="Yuvarlatılmış Dikdörtgen 7"/>
          <p:cNvSpPr/>
          <p:nvPr/>
        </p:nvSpPr>
        <p:spPr>
          <a:xfrm>
            <a:off x="6876256" y="623178"/>
            <a:ext cx="2232248"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latin typeface="Arial" pitchFamily="34" charset="0"/>
                <a:cs typeface="Arial" pitchFamily="34" charset="0"/>
              </a:rPr>
              <a:t>Taşınır İşlem Fişi</a:t>
            </a:r>
            <a:endParaRPr lang="tr-TR" b="1" dirty="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14282" y="2214560"/>
            <a:ext cx="8753707" cy="461665"/>
          </a:xfrm>
          <a:prstGeom prst="rect">
            <a:avLst/>
          </a:prstGeom>
        </p:spPr>
        <p:txBody>
          <a:bodyPr wrap="square">
            <a:spAutoFit/>
          </a:bodyPr>
          <a:lstStyle/>
          <a:p>
            <a:pPr algn="ctr"/>
            <a:r>
              <a:rPr lang="tr-TR" sz="2400" b="1" dirty="0" smtClean="0">
                <a:latin typeface="Arial" pitchFamily="34" charset="0"/>
                <a:cs typeface="Arial" pitchFamily="34" charset="0"/>
              </a:rPr>
              <a:t>Hangi hallerde TİF düzenlenmez?</a:t>
            </a:r>
          </a:p>
        </p:txBody>
      </p:sp>
      <p:sp>
        <p:nvSpPr>
          <p:cNvPr id="8" name="Yuvarlatılmış Dikdörtgen 7"/>
          <p:cNvSpPr/>
          <p:nvPr/>
        </p:nvSpPr>
        <p:spPr>
          <a:xfrm>
            <a:off x="6876256" y="623178"/>
            <a:ext cx="2232248"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latin typeface="Arial" pitchFamily="34" charset="0"/>
                <a:cs typeface="Arial" pitchFamily="34" charset="0"/>
              </a:rPr>
              <a:t>Taşınır İşlem Fişi</a:t>
            </a:r>
            <a:endParaRPr lang="tr-TR" b="1" dirty="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solidFill>
                  <a:schemeClr val="bg1">
                    <a:lumMod val="95000"/>
                  </a:schemeClr>
                </a:solidFill>
                <a:latin typeface="Arial" pitchFamily="34" charset="0"/>
                <a:cs typeface="Arial" pitchFamily="34" charset="0"/>
              </a:rPr>
              <a:t>Yapılan düzenlemeyle;</a:t>
            </a:r>
            <a:endParaRPr lang="tr-TR" sz="2800" b="1" dirty="0">
              <a:latin typeface="Arial" pitchFamily="34" charset="0"/>
              <a:cs typeface="Arial" pitchFamily="34" charset="0"/>
            </a:endParaRPr>
          </a:p>
        </p:txBody>
      </p:sp>
      <p:sp>
        <p:nvSpPr>
          <p:cNvPr id="3" name="Dikdörtgen 2"/>
          <p:cNvSpPr/>
          <p:nvPr/>
        </p:nvSpPr>
        <p:spPr>
          <a:xfrm>
            <a:off x="285720" y="714362"/>
            <a:ext cx="8682269" cy="3477875"/>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Taşınır </a:t>
            </a:r>
            <a:r>
              <a:rPr lang="pt-BR" sz="2000" b="1" dirty="0">
                <a:latin typeface="Arial" pitchFamily="34" charset="0"/>
                <a:cs typeface="Arial" pitchFamily="34" charset="0"/>
              </a:rPr>
              <a:t>Kesin Hesap Cetveli (Örnek: 16</a:t>
            </a:r>
            <a:r>
              <a:rPr lang="pt-BR" sz="2000" b="1" dirty="0" smtClean="0">
                <a:latin typeface="Arial" pitchFamily="34" charset="0"/>
                <a:cs typeface="Arial" pitchFamily="34" charset="0"/>
              </a:rPr>
              <a:t>)</a:t>
            </a:r>
            <a:r>
              <a:rPr lang="tr-TR" sz="2000" b="1" dirty="0" smtClean="0">
                <a:latin typeface="Arial" pitchFamily="34" charset="0"/>
                <a:cs typeface="Arial" pitchFamily="34" charset="0"/>
              </a:rPr>
              <a:t> </a:t>
            </a:r>
            <a:r>
              <a:rPr lang="tr-TR" sz="2000" dirty="0" smtClean="0">
                <a:latin typeface="Arial" pitchFamily="34" charset="0"/>
                <a:cs typeface="Arial" pitchFamily="34" charset="0"/>
              </a:rPr>
              <a:t>İsmi</a:t>
            </a:r>
          </a:p>
          <a:p>
            <a:pPr algn="just"/>
            <a:r>
              <a:rPr lang="tr-TR" sz="2000" b="1" dirty="0" smtClean="0">
                <a:latin typeface="Arial" pitchFamily="34" charset="0"/>
                <a:cs typeface="Arial" pitchFamily="34" charset="0"/>
              </a:rPr>
              <a:t>« </a:t>
            </a:r>
            <a:r>
              <a:rPr lang="tr-TR" sz="2000" b="1" dirty="0" smtClean="0">
                <a:solidFill>
                  <a:srgbClr val="FF0000"/>
                </a:solidFill>
                <a:latin typeface="Arial" pitchFamily="34" charset="0"/>
                <a:cs typeface="Arial" pitchFamily="34" charset="0"/>
              </a:rPr>
              <a:t>İdare Taşınır Mal Yönetimi Ayrıntılı Hesap Cetveli</a:t>
            </a:r>
            <a:r>
              <a:rPr lang="pt-BR" sz="2000" b="1" dirty="0">
                <a:solidFill>
                  <a:srgbClr val="FF0000"/>
                </a:solidFill>
                <a:latin typeface="Arial" pitchFamily="34" charset="0"/>
                <a:cs typeface="Arial" pitchFamily="34" charset="0"/>
              </a:rPr>
              <a:t> (Örnek: 16)</a:t>
            </a:r>
            <a:r>
              <a:rPr lang="tr-TR" sz="2000" b="1" dirty="0">
                <a:solidFill>
                  <a:srgbClr val="FF0000"/>
                </a:solidFill>
                <a:latin typeface="Arial" pitchFamily="34" charset="0"/>
                <a:cs typeface="Arial" pitchFamily="34" charset="0"/>
              </a:rPr>
              <a:t> </a:t>
            </a:r>
            <a:r>
              <a:rPr lang="tr-TR" sz="2000" b="1" dirty="0" smtClean="0">
                <a:latin typeface="Arial" pitchFamily="34" charset="0"/>
                <a:cs typeface="Arial" pitchFamily="34" charset="0"/>
              </a:rPr>
              <a:t>» </a:t>
            </a:r>
            <a:r>
              <a:rPr lang="tr-TR" sz="2000" dirty="0" smtClean="0">
                <a:latin typeface="Arial" pitchFamily="34" charset="0"/>
                <a:cs typeface="Arial" pitchFamily="34" charset="0"/>
              </a:rPr>
              <a:t>olarak değiştirilmiştir.</a:t>
            </a:r>
          </a:p>
          <a:p>
            <a:pPr algn="just"/>
            <a:endParaRPr lang="tr-TR" sz="2000" b="1" dirty="0" smtClean="0">
              <a:latin typeface="Arial" pitchFamily="34" charset="0"/>
              <a:cs typeface="Arial" pitchFamily="34" charset="0"/>
            </a:endParaRPr>
          </a:p>
          <a:p>
            <a:pPr algn="just"/>
            <a:r>
              <a:rPr lang="pt-BR" sz="2000" b="1" dirty="0">
                <a:latin typeface="Arial" pitchFamily="34" charset="0"/>
                <a:cs typeface="Arial" pitchFamily="34" charset="0"/>
              </a:rPr>
              <a:t>Taşınır Kesin Hesap </a:t>
            </a:r>
            <a:r>
              <a:rPr lang="tr-TR" sz="2000" b="1" dirty="0" smtClean="0">
                <a:latin typeface="Arial" pitchFamily="34" charset="0"/>
                <a:cs typeface="Arial" pitchFamily="34" charset="0"/>
              </a:rPr>
              <a:t>İcmal </a:t>
            </a:r>
            <a:r>
              <a:rPr lang="pt-BR" sz="2000" b="1" dirty="0" smtClean="0">
                <a:latin typeface="Arial" pitchFamily="34" charset="0"/>
                <a:cs typeface="Arial" pitchFamily="34" charset="0"/>
              </a:rPr>
              <a:t>Cetveli </a:t>
            </a:r>
            <a:r>
              <a:rPr lang="pt-BR" sz="2000" b="1" dirty="0">
                <a:latin typeface="Arial" pitchFamily="34" charset="0"/>
                <a:cs typeface="Arial" pitchFamily="34" charset="0"/>
              </a:rPr>
              <a:t>(Örnek: </a:t>
            </a:r>
            <a:r>
              <a:rPr lang="pt-BR" sz="2000" b="1" dirty="0" smtClean="0">
                <a:latin typeface="Arial" pitchFamily="34" charset="0"/>
                <a:cs typeface="Arial" pitchFamily="34" charset="0"/>
              </a:rPr>
              <a:t>1</a:t>
            </a:r>
            <a:r>
              <a:rPr lang="tr-TR" sz="2000" b="1" dirty="0" smtClean="0">
                <a:latin typeface="Arial" pitchFamily="34" charset="0"/>
                <a:cs typeface="Arial" pitchFamily="34" charset="0"/>
              </a:rPr>
              <a:t>7</a:t>
            </a:r>
            <a:r>
              <a:rPr lang="pt-BR" sz="2000" b="1" dirty="0" smtClean="0">
                <a:latin typeface="Arial" pitchFamily="34" charset="0"/>
                <a:cs typeface="Arial" pitchFamily="34" charset="0"/>
              </a:rPr>
              <a:t>)</a:t>
            </a:r>
            <a:r>
              <a:rPr lang="tr-TR" sz="2000" b="1" dirty="0" smtClean="0">
                <a:latin typeface="Arial" pitchFamily="34" charset="0"/>
                <a:cs typeface="Arial" pitchFamily="34" charset="0"/>
              </a:rPr>
              <a:t> </a:t>
            </a:r>
            <a:r>
              <a:rPr lang="tr-TR" sz="2000" dirty="0">
                <a:latin typeface="Arial" pitchFamily="34" charset="0"/>
                <a:cs typeface="Arial" pitchFamily="34" charset="0"/>
              </a:rPr>
              <a:t>İsmi</a:t>
            </a:r>
          </a:p>
          <a:p>
            <a:pPr algn="just"/>
            <a:r>
              <a:rPr lang="tr-TR" sz="2000" b="1" dirty="0" smtClean="0">
                <a:latin typeface="Arial" pitchFamily="34" charset="0"/>
                <a:cs typeface="Arial" pitchFamily="34" charset="0"/>
              </a:rPr>
              <a:t>« </a:t>
            </a:r>
            <a:r>
              <a:rPr lang="tr-TR" sz="2000" b="1" dirty="0" smtClean="0">
                <a:solidFill>
                  <a:srgbClr val="FF0000"/>
                </a:solidFill>
                <a:latin typeface="Arial" pitchFamily="34" charset="0"/>
                <a:cs typeface="Arial" pitchFamily="34" charset="0"/>
              </a:rPr>
              <a:t>İdare Taşınır </a:t>
            </a:r>
            <a:r>
              <a:rPr lang="tr-TR" sz="2000" b="1" dirty="0">
                <a:solidFill>
                  <a:srgbClr val="FF0000"/>
                </a:solidFill>
                <a:latin typeface="Arial" pitchFamily="34" charset="0"/>
                <a:cs typeface="Arial" pitchFamily="34" charset="0"/>
              </a:rPr>
              <a:t>Mal Yönetim Hesabı İcmal Cetveli </a:t>
            </a:r>
            <a:r>
              <a:rPr lang="pt-BR" sz="2000" b="1" dirty="0" smtClean="0">
                <a:solidFill>
                  <a:srgbClr val="FF0000"/>
                </a:solidFill>
                <a:latin typeface="Arial" pitchFamily="34" charset="0"/>
                <a:cs typeface="Arial" pitchFamily="34" charset="0"/>
              </a:rPr>
              <a:t>(</a:t>
            </a:r>
            <a:r>
              <a:rPr lang="pt-BR" sz="2000" b="1" dirty="0">
                <a:solidFill>
                  <a:srgbClr val="FF0000"/>
                </a:solidFill>
                <a:latin typeface="Arial" pitchFamily="34" charset="0"/>
                <a:cs typeface="Arial" pitchFamily="34" charset="0"/>
              </a:rPr>
              <a:t>Örnek: 1</a:t>
            </a:r>
            <a:r>
              <a:rPr lang="tr-TR" sz="2000" b="1" dirty="0">
                <a:solidFill>
                  <a:srgbClr val="FF0000"/>
                </a:solidFill>
                <a:latin typeface="Arial" pitchFamily="34" charset="0"/>
                <a:cs typeface="Arial" pitchFamily="34" charset="0"/>
              </a:rPr>
              <a:t>7</a:t>
            </a:r>
            <a:r>
              <a:rPr lang="pt-BR" sz="2000" b="1" dirty="0">
                <a:solidFill>
                  <a:srgbClr val="FF0000"/>
                </a:solidFill>
                <a:latin typeface="Arial" pitchFamily="34" charset="0"/>
                <a:cs typeface="Arial" pitchFamily="34" charset="0"/>
              </a:rPr>
              <a:t>)</a:t>
            </a:r>
            <a:r>
              <a:rPr lang="tr-TR" sz="2000" b="1" dirty="0">
                <a:latin typeface="Arial" pitchFamily="34" charset="0"/>
                <a:cs typeface="Arial" pitchFamily="34" charset="0"/>
              </a:rPr>
              <a:t> </a:t>
            </a:r>
            <a:r>
              <a:rPr lang="tr-TR" sz="2000" b="1" dirty="0" smtClean="0">
                <a:latin typeface="Arial" pitchFamily="34" charset="0"/>
                <a:cs typeface="Arial" pitchFamily="34" charset="0"/>
              </a:rPr>
              <a:t>» </a:t>
            </a:r>
            <a:r>
              <a:rPr lang="tr-TR" sz="2000" dirty="0">
                <a:latin typeface="Arial" pitchFamily="34" charset="0"/>
                <a:cs typeface="Arial" pitchFamily="34" charset="0"/>
              </a:rPr>
              <a:t>olarak değiştirilmiştir.</a:t>
            </a:r>
          </a:p>
          <a:p>
            <a:pPr algn="just"/>
            <a:endParaRPr lang="tr-TR" sz="2000" b="1" dirty="0" smtClean="0">
              <a:latin typeface="Arial" pitchFamily="34" charset="0"/>
              <a:cs typeface="Arial" pitchFamily="34" charset="0"/>
            </a:endParaRPr>
          </a:p>
        </p:txBody>
      </p:sp>
    </p:spTree>
    <p:extLst>
      <p:ext uri="{BB962C8B-B14F-4D97-AF65-F5344CB8AC3E}">
        <p14:creationId xmlns:p14="http://schemas.microsoft.com/office/powerpoint/2010/main" val="6827424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14282" y="1357304"/>
            <a:ext cx="8753707" cy="2246769"/>
          </a:xfrm>
          <a:prstGeom prst="rect">
            <a:avLst/>
          </a:prstGeom>
        </p:spPr>
        <p:txBody>
          <a:bodyPr wrap="square">
            <a:spAutoFit/>
          </a:bodyPr>
          <a:lstStyle/>
          <a:p>
            <a:pPr algn="just"/>
            <a:r>
              <a:rPr lang="tr-TR" sz="2000" dirty="0" smtClean="0">
                <a:latin typeface="Arial" pitchFamily="34" charset="0"/>
                <a:cs typeface="Arial" pitchFamily="34" charset="0"/>
              </a:rPr>
              <a:t>İhtiyaç duyulduğunda kullanılmak üzere satın alınarak depolanan ya da arşivlenenler ile süreli yayınlardan ciltletilmiş olanlar </a:t>
            </a:r>
            <a:r>
              <a:rPr lang="tr-TR" sz="2000" u="sng" dirty="0" smtClean="0">
                <a:latin typeface="Arial" pitchFamily="34" charset="0"/>
                <a:cs typeface="Arial" pitchFamily="34" charset="0"/>
              </a:rPr>
              <a:t>hariç olmak üzere </a:t>
            </a:r>
            <a:r>
              <a:rPr lang="tr-TR" sz="2000" dirty="0" smtClean="0">
                <a:latin typeface="Arial" pitchFamily="34" charset="0"/>
                <a:cs typeface="Arial" pitchFamily="34" charset="0"/>
              </a:rPr>
              <a:t>aşağıda sayılan hallerde Taşınır İşlem Fişi düzenlenmez. </a:t>
            </a: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1) Satın alındığı andan itibaren tüketimi yapılan su, doğalgaz, kum, çakıl, bahçe toprağı, bahçe gübresi ve benzeri maddeler,</a:t>
            </a:r>
          </a:p>
        </p:txBody>
      </p:sp>
      <p:sp>
        <p:nvSpPr>
          <p:cNvPr id="8" name="Yuvarlatılmış Dikdörtgen 7"/>
          <p:cNvSpPr/>
          <p:nvPr/>
        </p:nvSpPr>
        <p:spPr>
          <a:xfrm>
            <a:off x="6876256" y="623178"/>
            <a:ext cx="2232248"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latin typeface="Arial" pitchFamily="34" charset="0"/>
                <a:cs typeface="Arial" pitchFamily="34" charset="0"/>
              </a:rPr>
              <a:t>Taşınır İşlem Fişi</a:t>
            </a:r>
            <a:endParaRPr lang="tr-TR" b="1" dirty="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14282" y="1071552"/>
            <a:ext cx="8753707" cy="3785652"/>
          </a:xfrm>
          <a:prstGeom prst="rect">
            <a:avLst/>
          </a:prstGeom>
        </p:spPr>
        <p:txBody>
          <a:bodyPr wrap="square">
            <a:spAutoFit/>
          </a:bodyPr>
          <a:lstStyle/>
          <a:p>
            <a:pPr algn="just"/>
            <a:r>
              <a:rPr lang="tr-TR" sz="2000" dirty="0" smtClean="0">
                <a:latin typeface="Arial" pitchFamily="34" charset="0"/>
                <a:cs typeface="Arial" pitchFamily="34" charset="0"/>
              </a:rPr>
              <a:t>2) </a:t>
            </a:r>
            <a:r>
              <a:rPr lang="tr-TR" sz="2000" b="1" dirty="0" smtClean="0">
                <a:solidFill>
                  <a:srgbClr val="C00000"/>
                </a:solidFill>
                <a:latin typeface="Arial" pitchFamily="34" charset="0"/>
                <a:cs typeface="Arial" pitchFamily="34" charset="0"/>
              </a:rPr>
              <a:t>Tesis</a:t>
            </a:r>
            <a:r>
              <a:rPr lang="tr-TR" sz="2000" dirty="0" smtClean="0">
                <a:latin typeface="Arial" pitchFamily="34" charset="0"/>
                <a:cs typeface="Arial" pitchFamily="34" charset="0"/>
              </a:rPr>
              <a:t>, makine, cihaz, taşıt ve iş makineleri ile demirbaşların servislerince yapılan bakım ve onarımlarında kullanılan yedek parçalar ile doğrudan taşıtların depolarına konulan akaryakıt, likit gaz (LPG) ve yağlar,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3) Kısa sürede tüketilen mutfak tipi tüpler ve yangın söndürme tüplerine yapılan gaz </a:t>
            </a:r>
            <a:r>
              <a:rPr lang="tr-TR" sz="2000" dirty="0" err="1" smtClean="0">
                <a:latin typeface="Arial" pitchFamily="34" charset="0"/>
                <a:cs typeface="Arial" pitchFamily="34" charset="0"/>
              </a:rPr>
              <a:t>dolumları</a:t>
            </a:r>
            <a:r>
              <a:rPr lang="tr-TR" sz="2000" dirty="0" smtClean="0">
                <a:latin typeface="Arial" pitchFamily="34" charset="0"/>
                <a:cs typeface="Arial" pitchFamily="34" charset="0"/>
              </a:rPr>
              <a:t> ile yazıcı kartuşlarının </a:t>
            </a:r>
            <a:r>
              <a:rPr lang="tr-TR" sz="2000" dirty="0" err="1" smtClean="0">
                <a:latin typeface="Arial" pitchFamily="34" charset="0"/>
                <a:cs typeface="Arial" pitchFamily="34" charset="0"/>
              </a:rPr>
              <a:t>dolumları</a:t>
            </a:r>
            <a:r>
              <a:rPr lang="tr-TR" sz="2000" dirty="0" smtClean="0">
                <a:latin typeface="Arial" pitchFamily="34" charset="0"/>
                <a:cs typeface="Arial" pitchFamily="34" charset="0"/>
              </a:rPr>
              <a:t>,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4) Dergi ve gazete gibi süreli yayınlar ile arşivlenme niteliği olmayan kütüphane materyalleri.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5) Bütçenin temsil ve tanıtma giderleri tertibinden makam için alınan yiyecek ve içecekler.</a:t>
            </a:r>
          </a:p>
        </p:txBody>
      </p:sp>
      <p:sp>
        <p:nvSpPr>
          <p:cNvPr id="8" name="Yuvarlatılmış Dikdörtgen 7"/>
          <p:cNvSpPr/>
          <p:nvPr/>
        </p:nvSpPr>
        <p:spPr>
          <a:xfrm>
            <a:off x="6876256" y="623178"/>
            <a:ext cx="2232248"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latin typeface="Arial" pitchFamily="34" charset="0"/>
                <a:cs typeface="Arial" pitchFamily="34" charset="0"/>
              </a:rPr>
              <a:t>Taşınır İşlem Fişi</a:t>
            </a:r>
            <a:endParaRPr lang="tr-TR" b="1" dirty="0">
              <a:latin typeface="Arial" pitchFamily="34" charset="0"/>
              <a:cs typeface="Arial"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05928"/>
            <a:ext cx="1316873" cy="765624"/>
          </a:xfrm>
          <a:prstGeom prst="rect">
            <a:avLst/>
          </a:prstGeom>
        </p:spPr>
      </p:pic>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14282" y="1071552"/>
            <a:ext cx="8753707" cy="3170099"/>
          </a:xfrm>
          <a:prstGeom prst="rect">
            <a:avLst/>
          </a:prstGeom>
        </p:spPr>
        <p:txBody>
          <a:bodyPr wrap="square">
            <a:spAutoFit/>
          </a:bodyPr>
          <a:lstStyle/>
          <a:p>
            <a:pPr algn="just"/>
            <a:r>
              <a:rPr lang="tr-TR" sz="2000" dirty="0" smtClean="0">
                <a:latin typeface="Arial" pitchFamily="34" charset="0"/>
                <a:cs typeface="Arial" pitchFamily="34" charset="0"/>
              </a:rPr>
              <a:t>“Zimmet Fişi” ifadesi “</a:t>
            </a:r>
            <a:r>
              <a:rPr lang="tr-TR" sz="2000" b="1" dirty="0" smtClean="0">
                <a:solidFill>
                  <a:srgbClr val="C00000"/>
                </a:solidFill>
                <a:latin typeface="Arial" pitchFamily="34" charset="0"/>
                <a:cs typeface="Arial" pitchFamily="34" charset="0"/>
              </a:rPr>
              <a:t>Taşınır Teslim Belgesi</a:t>
            </a:r>
            <a:r>
              <a:rPr lang="tr-TR" sz="2000" dirty="0" smtClean="0">
                <a:latin typeface="Arial" pitchFamily="34" charset="0"/>
                <a:cs typeface="Arial" pitchFamily="34" charset="0"/>
              </a:rPr>
              <a:t>” olarak değiştirilmiştir.</a:t>
            </a: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tr-TR" sz="2000" dirty="0" smtClean="0">
                <a:solidFill>
                  <a:srgbClr val="C00000"/>
                </a:solidFill>
                <a:latin typeface="Arial" pitchFamily="34" charset="0"/>
                <a:cs typeface="Arial" pitchFamily="34" charset="0"/>
              </a:rPr>
              <a:t>Taşınır Teslim Belgesi (Örnek: 6; 6/A)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Taşınır Kod Listesinin (B) bölümünde gösterilen kara taşıtları ve iş makinelerinin bunları sürekli olarak kullanacak personele verilmesinde 6 örnek numaralı </a:t>
            </a:r>
            <a:r>
              <a:rPr lang="tr-TR" sz="2000" dirty="0" smtClean="0">
                <a:solidFill>
                  <a:srgbClr val="C00000"/>
                </a:solidFill>
                <a:latin typeface="Arial" pitchFamily="34" charset="0"/>
                <a:cs typeface="Arial" pitchFamily="34" charset="0"/>
              </a:rPr>
              <a:t>Taşınır Teslim Belgesi</a:t>
            </a:r>
            <a:r>
              <a:rPr lang="tr-TR" sz="2000" dirty="0" smtClean="0">
                <a:latin typeface="Arial" pitchFamily="34" charset="0"/>
                <a:cs typeface="Arial" pitchFamily="34" charset="0"/>
              </a:rPr>
              <a:t> düzenlenir. </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674" y="1707654"/>
            <a:ext cx="3466918" cy="504056"/>
          </a:xfrm>
          <a:prstGeom prst="rect">
            <a:avLst/>
          </a:prstGeom>
        </p:spPr>
      </p:pic>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14282" y="1071552"/>
            <a:ext cx="8753707" cy="3477875"/>
          </a:xfrm>
          <a:prstGeom prst="rect">
            <a:avLst/>
          </a:prstGeom>
        </p:spPr>
        <p:txBody>
          <a:bodyPr wrap="square">
            <a:spAutoFit/>
          </a:bodyPr>
          <a:lstStyle/>
          <a:p>
            <a:pPr algn="just"/>
            <a:r>
              <a:rPr lang="tr-TR" sz="2000" dirty="0" smtClean="0">
                <a:latin typeface="Arial" pitchFamily="34" charset="0"/>
                <a:cs typeface="Arial" pitchFamily="34" charset="0"/>
              </a:rPr>
              <a:t>Bu belge, vardiya usulü çalışılan yerlerde kullanılan kara taşıtları ve iş makineleri için işyerinde koordinasyonu sağlayan sorumlu yönetici adına düzenlenir.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Sorumlu yönetici, kendisine </a:t>
            </a:r>
            <a:r>
              <a:rPr lang="tr-TR" sz="2000" dirty="0" smtClean="0">
                <a:solidFill>
                  <a:srgbClr val="C00000"/>
                </a:solidFill>
                <a:latin typeface="Arial" pitchFamily="34" charset="0"/>
                <a:cs typeface="Arial" pitchFamily="34" charset="0"/>
              </a:rPr>
              <a:t>teslim edilen </a:t>
            </a:r>
            <a:r>
              <a:rPr lang="tr-TR" sz="2000" dirty="0" smtClean="0">
                <a:latin typeface="Arial" pitchFamily="34" charset="0"/>
                <a:cs typeface="Arial" pitchFamily="34" charset="0"/>
              </a:rPr>
              <a:t>taşıt veya iş makinesi ile kullanıcısını ayrıca tutulacak kayıtlarda izler.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Demirbaş, makine ve cihazların kamu görevlilerinin kullanımına verilmesinde ise 6/A örnek numaralı </a:t>
            </a:r>
            <a:r>
              <a:rPr lang="tr-TR" sz="2000" dirty="0" smtClean="0">
                <a:solidFill>
                  <a:srgbClr val="C00000"/>
                </a:solidFill>
                <a:latin typeface="Arial" pitchFamily="34" charset="0"/>
                <a:cs typeface="Arial" pitchFamily="34" charset="0"/>
              </a:rPr>
              <a:t>Taşınır Teslim Belgesi</a:t>
            </a:r>
            <a:r>
              <a:rPr lang="tr-TR" sz="2000" dirty="0" smtClean="0">
                <a:latin typeface="Arial" pitchFamily="34" charset="0"/>
                <a:cs typeface="Arial" pitchFamily="34" charset="0"/>
              </a:rPr>
              <a:t> düzenlenir.</a:t>
            </a: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p:txBody>
      </p:sp>
      <p:sp>
        <p:nvSpPr>
          <p:cNvPr id="8" name="Yuvarlatılmış Dikdörtgen 7"/>
          <p:cNvSpPr/>
          <p:nvPr/>
        </p:nvSpPr>
        <p:spPr>
          <a:xfrm>
            <a:off x="6357950" y="623178"/>
            <a:ext cx="2750554" cy="2880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latin typeface="Arial" pitchFamily="34" charset="0"/>
                <a:cs typeface="Arial" pitchFamily="34" charset="0"/>
              </a:rPr>
              <a:t>Taşınır  Teslim Belgesi</a:t>
            </a:r>
            <a:endParaRPr lang="tr-TR" b="1" dirty="0">
              <a:latin typeface="Arial" pitchFamily="34" charset="0"/>
              <a:cs typeface="Arial" pitchFamily="34" charset="0"/>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4073062"/>
            <a:ext cx="4002800" cy="504056"/>
          </a:xfrm>
          <a:prstGeom prst="rect">
            <a:avLst/>
          </a:prstGeom>
        </p:spPr>
      </p:pic>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1071552"/>
            <a:ext cx="8682269" cy="2246769"/>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tr-TR" sz="2000" b="1" dirty="0" smtClean="0">
                <a:latin typeface="Arial" pitchFamily="34" charset="0"/>
                <a:cs typeface="Arial" pitchFamily="34" charset="0"/>
              </a:rPr>
              <a:t>Taşınır İstek Belgesi (Örnek: 7)</a:t>
            </a:r>
            <a:r>
              <a:rPr lang="tr-TR" sz="2000" dirty="0" smtClean="0">
                <a:latin typeface="Arial" pitchFamily="34" charset="0"/>
                <a:cs typeface="Arial" pitchFamily="34" charset="0"/>
              </a:rPr>
              <a:t>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Bu Belge, ambardan taşınır talep edildiğinde kullanılır ve talepte bulunan birim yetkilisinin onayını taşır. </a:t>
            </a:r>
          </a:p>
          <a:p>
            <a:pPr algn="just"/>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1071552"/>
            <a:ext cx="8682269" cy="3477875"/>
          </a:xfrm>
          <a:prstGeom prst="rect">
            <a:avLst/>
          </a:prstGeom>
        </p:spPr>
        <p:txBody>
          <a:bodyPr wrap="square">
            <a:spAutoFit/>
          </a:bodyPr>
          <a:lstStyle/>
          <a:p>
            <a:pPr algn="just"/>
            <a:r>
              <a:rPr lang="tr-TR" sz="2000" b="1" dirty="0" smtClean="0">
                <a:latin typeface="Arial" pitchFamily="34" charset="0"/>
                <a:cs typeface="Arial" pitchFamily="34" charset="0"/>
              </a:rPr>
              <a:t>Dayanıklı Taşınırlar Listesi (Örnek: 8)</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tr-TR" sz="2000" dirty="0" smtClean="0">
                <a:solidFill>
                  <a:srgbClr val="C00000"/>
                </a:solidFill>
                <a:latin typeface="Arial" pitchFamily="34" charset="0"/>
                <a:cs typeface="Arial" pitchFamily="34" charset="0"/>
              </a:rPr>
              <a:t>Bu Liste, Taşınır Kod Listesinin (B) bölümünde gösterilen taşınırlardan oda, büro, bölüm, geçit, atölye, garaj ve servislere tahsis edilenler için düzenlenir. </a:t>
            </a:r>
          </a:p>
          <a:p>
            <a:pPr algn="just"/>
            <a:endParaRPr lang="tr-TR" sz="2000" dirty="0" smtClean="0">
              <a:solidFill>
                <a:srgbClr val="C00000"/>
              </a:solidFill>
              <a:latin typeface="Arial" pitchFamily="34" charset="0"/>
              <a:cs typeface="Arial" pitchFamily="34" charset="0"/>
            </a:endParaRPr>
          </a:p>
          <a:p>
            <a:pPr algn="just"/>
            <a:r>
              <a:rPr lang="tr-TR" sz="2000" dirty="0" smtClean="0">
                <a:solidFill>
                  <a:srgbClr val="C00000"/>
                </a:solidFill>
                <a:latin typeface="Arial" pitchFamily="34" charset="0"/>
                <a:cs typeface="Arial" pitchFamily="34" charset="0"/>
              </a:rPr>
              <a:t>Bunlar için Taşınır Teslim Belgesi düzenlenmez. </a:t>
            </a:r>
          </a:p>
          <a:p>
            <a:pPr algn="just"/>
            <a:endParaRPr lang="tr-TR" sz="2000" dirty="0" smtClean="0">
              <a:solidFill>
                <a:srgbClr val="C00000"/>
              </a:solidFill>
              <a:latin typeface="Arial" pitchFamily="34" charset="0"/>
              <a:cs typeface="Arial" pitchFamily="34" charset="0"/>
            </a:endParaRPr>
          </a:p>
          <a:p>
            <a:pPr algn="just"/>
            <a:r>
              <a:rPr lang="tr-TR" sz="2000" dirty="0" smtClean="0">
                <a:solidFill>
                  <a:srgbClr val="C00000"/>
                </a:solidFill>
                <a:latin typeface="Arial" pitchFamily="34" charset="0"/>
                <a:cs typeface="Arial" pitchFamily="34" charset="0"/>
              </a:rPr>
              <a:t>Liste, </a:t>
            </a:r>
            <a:r>
              <a:rPr lang="tr-TR" sz="2000" u="sng" dirty="0" smtClean="0">
                <a:solidFill>
                  <a:srgbClr val="C00000"/>
                </a:solidFill>
                <a:latin typeface="Arial" pitchFamily="34" charset="0"/>
                <a:cs typeface="Arial" pitchFamily="34" charset="0"/>
              </a:rPr>
              <a:t>istek yapan birim yetkilisi ve/veya varsa ortak kullanım alanı sorumlusu tarafından imzalanır.</a:t>
            </a:r>
          </a:p>
          <a:p>
            <a:pPr algn="just"/>
            <a:endParaRPr lang="tr-TR" sz="2000" dirty="0" smtClean="0">
              <a:latin typeface="Arial" pitchFamily="34" charset="0"/>
              <a:cs typeface="Arial"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626190"/>
            <a:ext cx="1847655" cy="1046215"/>
          </a:xfrm>
          <a:prstGeom prst="rect">
            <a:avLst/>
          </a:prstGeom>
        </p:spPr>
      </p:pic>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1071552"/>
            <a:ext cx="8682269" cy="3785652"/>
          </a:xfrm>
          <a:prstGeom prst="rect">
            <a:avLst/>
          </a:prstGeom>
        </p:spPr>
        <p:txBody>
          <a:bodyPr wrap="square">
            <a:spAutoFit/>
          </a:bodyPr>
          <a:lstStyle/>
          <a:p>
            <a:pPr algn="just"/>
            <a:r>
              <a:rPr lang="tr-TR" sz="2000" b="1" dirty="0" smtClean="0">
                <a:latin typeface="Arial" pitchFamily="34" charset="0"/>
                <a:cs typeface="Arial" pitchFamily="34" charset="0"/>
              </a:rPr>
              <a:t>Dayanıklı Taşınırlar Listesi (Örnek: 8)</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marL="457200" indent="-457200" algn="just">
              <a:buFont typeface="+mj-lt"/>
              <a:buAutoNum type="arabicParenR"/>
            </a:pPr>
            <a:r>
              <a:rPr lang="tr-TR" sz="2000" dirty="0" smtClean="0">
                <a:latin typeface="Arial" pitchFamily="34" charset="0"/>
                <a:cs typeface="Arial" pitchFamily="34" charset="0"/>
              </a:rPr>
              <a:t>Kaç nüsha olarak düzenlenecek?</a:t>
            </a:r>
          </a:p>
          <a:p>
            <a:pPr marL="457200" indent="-457200" algn="just">
              <a:buFont typeface="+mj-lt"/>
              <a:buAutoNum type="arabicParenR"/>
            </a:pPr>
            <a:endParaRPr lang="tr-TR" sz="2000" dirty="0" smtClean="0">
              <a:latin typeface="Arial" pitchFamily="34" charset="0"/>
              <a:cs typeface="Arial" pitchFamily="34" charset="0"/>
            </a:endParaRPr>
          </a:p>
          <a:p>
            <a:pPr marL="457200" indent="-457200" algn="just">
              <a:buFont typeface="+mj-lt"/>
              <a:buAutoNum type="arabicParenR"/>
            </a:pPr>
            <a:r>
              <a:rPr lang="tr-TR" sz="2000" dirty="0" smtClean="0">
                <a:latin typeface="Arial" pitchFamily="34" charset="0"/>
                <a:cs typeface="Arial" pitchFamily="34" charset="0"/>
              </a:rPr>
              <a:t>Listenin bir nüshası taşınırın olduğu yerde asılı bulundurulacak mı?</a:t>
            </a:r>
          </a:p>
          <a:p>
            <a:pPr marL="457200" indent="-457200" algn="just">
              <a:buFont typeface="+mj-lt"/>
              <a:buAutoNum type="arabicParenR"/>
            </a:pPr>
            <a:endParaRPr lang="tr-TR" sz="2000" dirty="0" smtClean="0">
              <a:latin typeface="Arial" pitchFamily="34" charset="0"/>
              <a:cs typeface="Arial" pitchFamily="34" charset="0"/>
            </a:endParaRPr>
          </a:p>
          <a:p>
            <a:pPr marL="457200" indent="-457200" algn="just">
              <a:buFont typeface="+mj-lt"/>
              <a:buAutoNum type="arabicParenR"/>
            </a:pPr>
            <a:r>
              <a:rPr lang="tr-TR" sz="2000" dirty="0" smtClean="0">
                <a:latin typeface="Arial" pitchFamily="34" charset="0"/>
                <a:cs typeface="Arial" pitchFamily="34" charset="0"/>
              </a:rPr>
              <a:t>Taşınır kayıt yetkilisi Listenin bir nüshasını dosyasında saklamak durumunda mıdır?</a:t>
            </a:r>
          </a:p>
          <a:p>
            <a:pPr marL="457200" indent="-457200" algn="just">
              <a:buFont typeface="+mj-lt"/>
              <a:buAutoNum type="arabicParenR"/>
            </a:pPr>
            <a:endParaRPr lang="tr-TR" sz="2000" dirty="0" smtClean="0">
              <a:latin typeface="Arial" pitchFamily="34" charset="0"/>
              <a:cs typeface="Arial" pitchFamily="34" charset="0"/>
            </a:endParaRPr>
          </a:p>
          <a:p>
            <a:pPr marL="457200" indent="-457200" algn="just">
              <a:buFont typeface="+mj-lt"/>
              <a:buAutoNum type="arabicParenR"/>
            </a:pPr>
            <a:r>
              <a:rPr lang="tr-TR" sz="2000" dirty="0" smtClean="0">
                <a:latin typeface="Arial" pitchFamily="34" charset="0"/>
                <a:cs typeface="Arial" pitchFamily="34" charset="0"/>
              </a:rPr>
              <a:t>Ortak alana tahsis edilen taşınırlar için neden Taşınır Teslim Belgesi düzenlenmez?</a:t>
            </a:r>
          </a:p>
          <a:p>
            <a:pPr algn="just"/>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14362"/>
            <a:ext cx="8682269" cy="4031873"/>
          </a:xfrm>
          <a:prstGeom prst="rect">
            <a:avLst/>
          </a:prstGeom>
        </p:spPr>
        <p:txBody>
          <a:bodyPr wrap="square">
            <a:spAutoFit/>
          </a:bodyPr>
          <a:lstStyle/>
          <a:p>
            <a:pPr algn="just"/>
            <a:r>
              <a:rPr lang="tr-TR" sz="2000" b="1" dirty="0" smtClean="0">
                <a:latin typeface="Arial" pitchFamily="34" charset="0"/>
                <a:cs typeface="Arial" pitchFamily="34" charset="0"/>
              </a:rPr>
              <a:t>Taşınır Geçici Alındısı (Örnek: 9) </a:t>
            </a:r>
          </a:p>
          <a:p>
            <a:pPr algn="just"/>
            <a:endParaRPr lang="tr-TR" sz="2000" dirty="0" smtClean="0">
              <a:latin typeface="Arial" pitchFamily="34" charset="0"/>
              <a:cs typeface="Arial" pitchFamily="34" charset="0"/>
            </a:endParaRPr>
          </a:p>
          <a:p>
            <a:pPr algn="just"/>
            <a:r>
              <a:rPr lang="tr-TR" dirty="0" smtClean="0">
                <a:latin typeface="Arial" pitchFamily="34" charset="0"/>
                <a:cs typeface="Arial" pitchFamily="34" charset="0"/>
              </a:rPr>
              <a:t>Bu Alındı, muayene ve kabul işlemi derhal yapılamayan hallerde, taşınırların geçici olarak teslim alınmasında düzenlenir. Alındının birinci nüshası taşınırı teslim edene verilir. </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Muayene ve kabul işleminden sonra kabul edilen taşınırlar için Taşınır İşlem Fişi düzenlenir ve bu Fişin tarih ve numarası geçici alındının dosyasında saklanan ikinci nüshası üzerine kaydedilir. </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Muayene ve kabul işleminden sonra kabul edilmeyen taşınırlarda ise ilgiliye verilen Taşınır Geçici Alındısı geri alınarak dosyasındaki ikinci nüshasıyla birleştirilir. Alındının geri alınamaması halinde ikinci nüshası üzerine durumu belirtir açıklama yapılır. </a:t>
            </a: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14362"/>
            <a:ext cx="8682269" cy="4062651"/>
          </a:xfrm>
          <a:prstGeom prst="rect">
            <a:avLst/>
          </a:prstGeom>
        </p:spPr>
        <p:txBody>
          <a:bodyPr wrap="square">
            <a:spAutoFit/>
          </a:bodyPr>
          <a:lstStyle/>
          <a:p>
            <a:pPr algn="just"/>
            <a:r>
              <a:rPr lang="tr-TR" sz="2000" b="1" dirty="0" smtClean="0">
                <a:latin typeface="Arial" pitchFamily="34" charset="0"/>
                <a:cs typeface="Arial" pitchFamily="34" charset="0"/>
              </a:rPr>
              <a:t>Kayıttan Düşme Teklif ve Onay Tutanağı (Örnek: 10) </a:t>
            </a:r>
          </a:p>
          <a:p>
            <a:pPr algn="just"/>
            <a:endParaRPr lang="tr-TR" sz="2000" b="1" dirty="0" smtClean="0">
              <a:latin typeface="Arial" pitchFamily="34" charset="0"/>
              <a:cs typeface="Arial" pitchFamily="34" charset="0"/>
            </a:endParaRPr>
          </a:p>
          <a:p>
            <a:pPr algn="just"/>
            <a:r>
              <a:rPr lang="tr-TR" sz="2000" dirty="0" smtClean="0">
                <a:latin typeface="Arial" pitchFamily="34" charset="0"/>
                <a:cs typeface="Arial" pitchFamily="34" charset="0"/>
              </a:rPr>
              <a:t>Bu Tutanak,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taşınırın kaybolma, çalınma ve fire gibi herhangi bir nedenle yok olması veya </a:t>
            </a:r>
            <a:r>
              <a:rPr lang="tr-TR" sz="2000" dirty="0" smtClean="0">
                <a:solidFill>
                  <a:srgbClr val="C00000"/>
                </a:solidFill>
                <a:latin typeface="Arial" pitchFamily="34" charset="0"/>
                <a:cs typeface="Arial" pitchFamily="34" charset="0"/>
              </a:rPr>
              <a:t>sayımda noksan çıkması</a:t>
            </a:r>
            <a:r>
              <a:rPr lang="tr-TR" sz="2000" dirty="0" smtClean="0">
                <a:latin typeface="Arial" pitchFamily="34" charset="0"/>
                <a:cs typeface="Arial" pitchFamily="34" charset="0"/>
              </a:rPr>
              <a:t>;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yıpranma, kırılma veya bozulma ya da teknik ve fiziki nedenlerle kullanılmaz hale gelmesi nedeniyle hurdaya ayrılması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ile canlı taşınırların ölmesi gibi nedenlerle kayıtlardan çıkarılmasını sağlamak amacıyla </a:t>
            </a:r>
            <a:r>
              <a:rPr lang="tr-TR" sz="2000" dirty="0" smtClean="0">
                <a:solidFill>
                  <a:srgbClr val="C00000"/>
                </a:solidFill>
                <a:latin typeface="Arial" pitchFamily="34" charset="0"/>
                <a:cs typeface="Arial" pitchFamily="34" charset="0"/>
              </a:rPr>
              <a:t>iki nüsha</a:t>
            </a:r>
            <a:r>
              <a:rPr lang="tr-TR" sz="2000" dirty="0" smtClean="0">
                <a:latin typeface="Arial" pitchFamily="34" charset="0"/>
                <a:cs typeface="Arial" pitchFamily="34" charset="0"/>
              </a:rPr>
              <a:t> olarak düzenlenir. </a:t>
            </a:r>
          </a:p>
          <a:p>
            <a:pPr algn="just"/>
            <a:r>
              <a:rPr lang="tr-TR" sz="2000" dirty="0" smtClean="0">
                <a:latin typeface="Arial" pitchFamily="34" charset="0"/>
                <a:cs typeface="Arial" pitchFamily="34" charset="0"/>
                <a:hlinkClick r:id="rId4" action="ppaction://hlinkfile"/>
              </a:rPr>
              <a:t>Eski hali</a:t>
            </a:r>
            <a:endParaRPr lang="tr-TR" dirty="0" smtClean="0">
              <a:latin typeface="Arial" pitchFamily="34" charset="0"/>
              <a:cs typeface="Arial" pitchFamily="34" charset="0"/>
            </a:endParaRPr>
          </a:p>
        </p:txBody>
      </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7752" y="714362"/>
            <a:ext cx="1881360" cy="1065300"/>
          </a:xfrm>
          <a:prstGeom prst="rect">
            <a:avLst/>
          </a:prstGeom>
        </p:spPr>
      </p:pic>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14362"/>
            <a:ext cx="8682269" cy="2831544"/>
          </a:xfrm>
          <a:prstGeom prst="rect">
            <a:avLst/>
          </a:prstGeom>
        </p:spPr>
        <p:txBody>
          <a:bodyPr wrap="square">
            <a:spAutoFit/>
          </a:bodyPr>
          <a:lstStyle/>
          <a:p>
            <a:pPr algn="just"/>
            <a:r>
              <a:rPr lang="tr-TR" sz="2000" b="1" dirty="0" smtClean="0">
                <a:latin typeface="Arial" pitchFamily="34" charset="0"/>
                <a:cs typeface="Arial" pitchFamily="34" charset="0"/>
              </a:rPr>
              <a:t>Kayıttan Düşme Teklif ve Onay Tutanağı (Örnek: 10) </a:t>
            </a:r>
          </a:p>
          <a:p>
            <a:pPr algn="just"/>
            <a:endParaRPr lang="tr-TR" sz="2000" b="1" dirty="0" smtClean="0">
              <a:latin typeface="Arial" pitchFamily="34" charset="0"/>
              <a:cs typeface="Arial" pitchFamily="34" charset="0"/>
            </a:endParaRPr>
          </a:p>
          <a:p>
            <a:pPr algn="just"/>
            <a:r>
              <a:rPr lang="tr-TR" sz="2000" dirty="0" smtClean="0">
                <a:latin typeface="Arial" pitchFamily="34" charset="0"/>
                <a:cs typeface="Arial" pitchFamily="34" charset="0"/>
              </a:rPr>
              <a:t>Tutanak, harcama yetkilisi tarafından görevlendirilecek </a:t>
            </a:r>
            <a:r>
              <a:rPr lang="tr-TR" sz="2000" dirty="0" smtClean="0">
                <a:solidFill>
                  <a:srgbClr val="C00000"/>
                </a:solidFill>
                <a:latin typeface="Arial" pitchFamily="34" charset="0"/>
                <a:cs typeface="Arial" pitchFamily="34" charset="0"/>
              </a:rPr>
              <a:t>en az üç kişiden oluşan komisyonca</a:t>
            </a:r>
            <a:r>
              <a:rPr lang="tr-TR" sz="2000" dirty="0" smtClean="0">
                <a:latin typeface="Arial" pitchFamily="34" charset="0"/>
                <a:cs typeface="Arial" pitchFamily="34" charset="0"/>
              </a:rPr>
              <a:t> imzalanır ve harcama yetkilisi tarafından onaylanır.</a:t>
            </a: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dirty="0" smtClean="0">
              <a:latin typeface="Arial" pitchFamily="34" charset="0"/>
              <a:cs typeface="Arial" pitchFamily="34" charset="0"/>
            </a:endParaRPr>
          </a:p>
        </p:txBody>
      </p:sp>
      <p:pic>
        <p:nvPicPr>
          <p:cNvPr id="4" name="Resim 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516580" y="2035021"/>
            <a:ext cx="6358287" cy="2945666"/>
          </a:xfrm>
          <a:prstGeom prst="rect">
            <a:avLst/>
          </a:prstGeom>
          <a:ln>
            <a:noFill/>
          </a:ln>
          <a:effectLst>
            <a:outerShdw blurRad="190500" algn="tl" rotWithShape="0">
              <a:srgbClr val="000000">
                <a:alpha val="70000"/>
              </a:srgbClr>
            </a:outerShdw>
          </a:effectLst>
        </p:spPr>
      </p:pic>
      <p:sp>
        <p:nvSpPr>
          <p:cNvPr id="5" name="Dikdörtgen 4"/>
          <p:cNvSpPr/>
          <p:nvPr/>
        </p:nvSpPr>
        <p:spPr>
          <a:xfrm>
            <a:off x="272209" y="4443958"/>
            <a:ext cx="1043876" cy="369332"/>
          </a:xfrm>
          <a:prstGeom prst="rect">
            <a:avLst/>
          </a:prstGeom>
        </p:spPr>
        <p:txBody>
          <a:bodyPr wrap="none">
            <a:spAutoFit/>
          </a:bodyPr>
          <a:lstStyle/>
          <a:p>
            <a:pPr algn="just"/>
            <a:r>
              <a:rPr lang="tr-TR" dirty="0">
                <a:latin typeface="Arial" pitchFamily="34" charset="0"/>
                <a:cs typeface="Arial" pitchFamily="34" charset="0"/>
                <a:hlinkClick r:id="rId5"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tr-TR" sz="2800" b="1" dirty="0">
                <a:solidFill>
                  <a:schemeClr val="bg1">
                    <a:lumMod val="95000"/>
                  </a:schemeClr>
                </a:solidFill>
                <a:latin typeface="Arial" pitchFamily="34" charset="0"/>
                <a:cs typeface="Arial" pitchFamily="34" charset="0"/>
              </a:rPr>
              <a:t>Yapılan düzenlemeyle;</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47449" y="771550"/>
            <a:ext cx="8789047" cy="5016758"/>
          </a:xfrm>
          <a:prstGeom prst="rect">
            <a:avLst/>
          </a:prstGeom>
          <a:noFill/>
        </p:spPr>
        <p:txBody>
          <a:bodyPr wrap="square">
            <a:spAutoFit/>
          </a:bodyPr>
          <a:lstStyle/>
          <a:p>
            <a:pPr marL="285750" indent="-285750">
              <a:buFont typeface="Wingdings" pitchFamily="2" charset="2"/>
              <a:buChar char="v"/>
            </a:pPr>
            <a:endParaRPr lang="tr-TR" sz="2000" b="1" dirty="0" smtClean="0">
              <a:latin typeface="Arial" pitchFamily="34" charset="0"/>
              <a:cs typeface="Arial" pitchFamily="34" charset="0"/>
            </a:endParaRPr>
          </a:p>
          <a:p>
            <a:pPr marL="285750" indent="-285750">
              <a:buFont typeface="Wingdings" pitchFamily="2" charset="2"/>
              <a:buChar char="v"/>
            </a:pPr>
            <a:endParaRPr lang="tr-TR" sz="2000" b="1" dirty="0" smtClean="0">
              <a:latin typeface="Arial" pitchFamily="34" charset="0"/>
              <a:cs typeface="Arial" pitchFamily="34" charset="0"/>
            </a:endParaRPr>
          </a:p>
          <a:p>
            <a:pPr marL="285750" indent="-285750" algn="just">
              <a:buFont typeface="Wingdings" pitchFamily="2" charset="2"/>
              <a:buChar char="v"/>
            </a:pPr>
            <a:r>
              <a:rPr lang="tr-TR" sz="2000" b="1" dirty="0" smtClean="0">
                <a:latin typeface="Arial" pitchFamily="34" charset="0"/>
                <a:cs typeface="Arial" pitchFamily="34" charset="0"/>
              </a:rPr>
              <a:t>Cetvel </a:t>
            </a:r>
            <a:r>
              <a:rPr lang="tr-TR" sz="2000" b="1" dirty="0">
                <a:latin typeface="Arial" pitchFamily="34" charset="0"/>
                <a:cs typeface="Arial" pitchFamily="34" charset="0"/>
              </a:rPr>
              <a:t>adları 5018 sayılı Kanuna uygun hale getirilmekte</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marL="285750" indent="-285750" algn="just">
              <a:buFont typeface="Wingdings" pitchFamily="2" charset="2"/>
              <a:buChar char="v"/>
            </a:pPr>
            <a:r>
              <a:rPr lang="tr-TR" sz="2000" b="1" dirty="0" smtClean="0">
                <a:latin typeface="Arial" pitchFamily="34" charset="0"/>
                <a:cs typeface="Arial" pitchFamily="34" charset="0"/>
              </a:rPr>
              <a:t>Ayrıca</a:t>
            </a:r>
            <a:r>
              <a:rPr lang="tr-TR" sz="2000" b="1" dirty="0">
                <a:latin typeface="Arial" pitchFamily="34" charset="0"/>
                <a:cs typeface="Arial" pitchFamily="34" charset="0"/>
              </a:rPr>
              <a:t>, </a:t>
            </a:r>
            <a:r>
              <a:rPr lang="tr-TR" sz="2000" b="1" dirty="0" smtClean="0">
                <a:latin typeface="Arial" pitchFamily="34" charset="0"/>
                <a:cs typeface="Arial" pitchFamily="34" charset="0"/>
              </a:rPr>
              <a:t>tam </a:t>
            </a:r>
            <a:r>
              <a:rPr lang="tr-TR" sz="2000" b="1" dirty="0" err="1" smtClean="0">
                <a:latin typeface="Arial" pitchFamily="34" charset="0"/>
                <a:cs typeface="Arial" pitchFamily="34" charset="0"/>
              </a:rPr>
              <a:t>tefrişatlı</a:t>
            </a:r>
            <a:r>
              <a:rPr lang="tr-TR" sz="2000" b="1" dirty="0" smtClean="0">
                <a:latin typeface="Arial" pitchFamily="34" charset="0"/>
                <a:cs typeface="Arial" pitchFamily="34" charset="0"/>
              </a:rPr>
              <a:t> </a:t>
            </a:r>
            <a:r>
              <a:rPr lang="tr-TR" sz="2000" b="1" dirty="0">
                <a:latin typeface="Arial" pitchFamily="34" charset="0"/>
                <a:cs typeface="Arial" pitchFamily="34" charset="0"/>
              </a:rPr>
              <a:t>olarak (büro makine ve malzemeleri ile büro döşemeleri) edinilen binaların içinde bulunan taşınırların envanter kayıtlarına alınmasında izlenecek yol belirlenmektedir. </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marL="285750" indent="-285750" algn="just">
              <a:buFont typeface="Wingdings" pitchFamily="2" charset="2"/>
              <a:buChar char="v"/>
            </a:pPr>
            <a:r>
              <a:rPr lang="tr-TR" sz="2000" dirty="0"/>
              <a:t>Kamu idarelerince satınalma suretiyle edinilen binalarla birlikte teslim alınan ancak binanın bütünleyici unsurlarından olmayan taşınır kapsamındaki tesisler ile diğer büro makine ve malzemeleri, varsa belgesinde gösterilen bedeli, böyle bir belge yoksa komisyonca tespit edilen gerçeğe uygun değeri üzerinden envanter işlem seçeneğiyle taşınır kayıtlarına alınır.</a:t>
            </a:r>
          </a:p>
          <a:p>
            <a:pPr marL="285750" indent="-285750" algn="just">
              <a:buFont typeface="Wingdings" pitchFamily="2" charset="2"/>
              <a:buChar char="v"/>
            </a:pPr>
            <a:endParaRPr lang="tr-TR" sz="2000" b="1" dirty="0" smtClean="0">
              <a:latin typeface="Arial" pitchFamily="34" charset="0"/>
              <a:cs typeface="Arial" pitchFamily="34" charset="0"/>
            </a:endParaRPr>
          </a:p>
          <a:p>
            <a:pPr marL="285750" indent="-285750">
              <a:buFont typeface="Wingdings" pitchFamily="2" charset="2"/>
              <a:buChar char="v"/>
            </a:pPr>
            <a:endParaRPr lang="tr-TR" sz="2000" b="1" dirty="0">
              <a:latin typeface="Arial" pitchFamily="34" charset="0"/>
              <a:cs typeface="Arial" pitchFamily="34" charset="0"/>
            </a:endParaRPr>
          </a:p>
          <a:p>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4206744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3" name="Dikdörtgen 2"/>
          <p:cNvSpPr/>
          <p:nvPr/>
        </p:nvSpPr>
        <p:spPr>
          <a:xfrm>
            <a:off x="285720" y="714362"/>
            <a:ext cx="8682269" cy="3754874"/>
          </a:xfrm>
          <a:prstGeom prst="rect">
            <a:avLst/>
          </a:prstGeom>
        </p:spPr>
        <p:txBody>
          <a:bodyPr wrap="square">
            <a:spAutoFit/>
          </a:bodyPr>
          <a:lstStyle/>
          <a:p>
            <a:pPr algn="just"/>
            <a:r>
              <a:rPr lang="tr-TR" sz="2000" b="1" dirty="0" smtClean="0">
                <a:latin typeface="Arial" pitchFamily="34" charset="0"/>
                <a:cs typeface="Arial" pitchFamily="34" charset="0"/>
              </a:rPr>
              <a:t>Kayıttan Düşme Teklif ve Onay Tutanağı (Örnek: 10) </a:t>
            </a:r>
          </a:p>
          <a:p>
            <a:pPr algn="just"/>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tr-TR" sz="2000" dirty="0" smtClean="0">
                <a:latin typeface="Arial" pitchFamily="34" charset="0"/>
                <a:cs typeface="Arial" pitchFamily="34" charset="0"/>
              </a:rPr>
              <a:t>Tutanağın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bir nüshası, </a:t>
            </a:r>
            <a:r>
              <a:rPr lang="tr-TR" dirty="0" smtClean="0">
                <a:latin typeface="Arial" pitchFamily="34" charset="0"/>
                <a:cs typeface="Arial" pitchFamily="34" charset="0"/>
              </a:rPr>
              <a:t>çıkış kaydına esas olmak üzere düzenlenen Taşınır İşlem Fişine, </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ikinci nüshası </a:t>
            </a:r>
            <a:r>
              <a:rPr lang="tr-TR" dirty="0" smtClean="0">
                <a:latin typeface="Arial" pitchFamily="34" charset="0"/>
                <a:cs typeface="Arial" pitchFamily="34" charset="0"/>
              </a:rPr>
              <a:t>muhasebe birimine gönderilecek Taşınır İşlem Fişine </a:t>
            </a:r>
            <a:r>
              <a:rPr lang="tr-TR" b="1" dirty="0" smtClean="0">
                <a:latin typeface="Arial" pitchFamily="34" charset="0"/>
                <a:cs typeface="Arial" pitchFamily="34" charset="0"/>
              </a:rPr>
              <a:t>eklenir.</a:t>
            </a:r>
            <a:r>
              <a:rPr lang="tr-TR" dirty="0" smtClean="0">
                <a:latin typeface="Arial" pitchFamily="34" charset="0"/>
                <a:cs typeface="Arial" pitchFamily="34" charset="0"/>
              </a:rPr>
              <a:t> </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tr-TR" dirty="0" smtClean="0">
              <a:latin typeface="Arial" pitchFamily="34" charset="0"/>
              <a:cs typeface="Arial" pitchFamily="34" charset="0"/>
            </a:endParaRPr>
          </a:p>
        </p:txBody>
      </p:sp>
      <p:sp>
        <p:nvSpPr>
          <p:cNvPr id="4" name="Dikdörtgen 3"/>
          <p:cNvSpPr/>
          <p:nvPr/>
        </p:nvSpPr>
        <p:spPr>
          <a:xfrm>
            <a:off x="316576" y="4443958"/>
            <a:ext cx="1043876"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3" name="Dikdörtgen 2"/>
          <p:cNvSpPr/>
          <p:nvPr/>
        </p:nvSpPr>
        <p:spPr>
          <a:xfrm>
            <a:off x="285720" y="714362"/>
            <a:ext cx="8682269" cy="4401205"/>
          </a:xfrm>
          <a:prstGeom prst="rect">
            <a:avLst/>
          </a:prstGeom>
        </p:spPr>
        <p:txBody>
          <a:bodyPr wrap="square">
            <a:spAutoFit/>
          </a:bodyPr>
          <a:lstStyle/>
          <a:p>
            <a:pPr algn="just"/>
            <a:r>
              <a:rPr lang="tr-TR" sz="2000" b="1" dirty="0" smtClean="0">
                <a:latin typeface="Arial" pitchFamily="34" charset="0"/>
                <a:cs typeface="Arial" pitchFamily="34" charset="0"/>
              </a:rPr>
              <a:t>Kayıttan Düşme Teklif ve Onay Tutanağı (Örnek: 10) </a:t>
            </a:r>
          </a:p>
          <a:p>
            <a:pPr algn="just"/>
            <a:endParaRPr lang="tr-TR" sz="2000" b="1" dirty="0" smtClean="0">
              <a:latin typeface="Arial" pitchFamily="34" charset="0"/>
              <a:cs typeface="Arial" pitchFamily="34" charset="0"/>
            </a:endParaRPr>
          </a:p>
          <a:p>
            <a:pPr algn="just"/>
            <a:r>
              <a:rPr lang="tr-TR" dirty="0" smtClean="0">
                <a:latin typeface="Arial" pitchFamily="34" charset="0"/>
                <a:cs typeface="Arial" pitchFamily="34" charset="0"/>
              </a:rPr>
              <a:t>Bu bent kapsamında kayıtlardan çıkarılan taşınırların </a:t>
            </a:r>
          </a:p>
          <a:p>
            <a:pPr algn="just">
              <a:buFont typeface="Courier New" pitchFamily="49" charset="0"/>
              <a:buChar char="o"/>
            </a:pPr>
            <a:r>
              <a:rPr lang="tr-TR" dirty="0" smtClean="0">
                <a:latin typeface="Arial" pitchFamily="34" charset="0"/>
                <a:cs typeface="Arial" pitchFamily="34" charset="0"/>
              </a:rPr>
              <a:t>miktarı, </a:t>
            </a:r>
          </a:p>
          <a:p>
            <a:pPr algn="just">
              <a:buFont typeface="Courier New" pitchFamily="49" charset="0"/>
              <a:buChar char="o"/>
            </a:pPr>
            <a:r>
              <a:rPr lang="tr-TR" dirty="0" smtClean="0">
                <a:latin typeface="Arial" pitchFamily="34" charset="0"/>
                <a:cs typeface="Arial" pitchFamily="34" charset="0"/>
              </a:rPr>
              <a:t>kayıtlı değeri, </a:t>
            </a:r>
          </a:p>
          <a:p>
            <a:pPr algn="just">
              <a:buFont typeface="Courier New" pitchFamily="49" charset="0"/>
              <a:buChar char="o"/>
            </a:pPr>
            <a:r>
              <a:rPr lang="tr-TR" dirty="0" smtClean="0">
                <a:latin typeface="Arial" pitchFamily="34" charset="0"/>
                <a:cs typeface="Arial" pitchFamily="34" charset="0"/>
              </a:rPr>
              <a:t>toplam tutarı ve </a:t>
            </a:r>
          </a:p>
          <a:p>
            <a:pPr algn="just">
              <a:buFont typeface="Courier New" pitchFamily="49" charset="0"/>
              <a:buChar char="o"/>
            </a:pPr>
            <a:r>
              <a:rPr lang="tr-TR" dirty="0" smtClean="0">
                <a:latin typeface="Arial" pitchFamily="34" charset="0"/>
                <a:cs typeface="Arial" pitchFamily="34" charset="0"/>
              </a:rPr>
              <a:t>çıkarılma nedenlerini </a:t>
            </a:r>
            <a:r>
              <a:rPr lang="tr-TR" b="1" dirty="0" smtClean="0">
                <a:solidFill>
                  <a:srgbClr val="C00000"/>
                </a:solidFill>
                <a:latin typeface="Arial" pitchFamily="34" charset="0"/>
                <a:cs typeface="Arial" pitchFamily="34" charset="0"/>
              </a:rPr>
              <a:t>gösteren rapor</a:t>
            </a:r>
            <a:r>
              <a:rPr lang="tr-TR" dirty="0" smtClean="0">
                <a:latin typeface="Arial" pitchFamily="34" charset="0"/>
                <a:cs typeface="Arial" pitchFamily="34" charset="0"/>
              </a:rPr>
              <a:t>, </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kurumsal sınıflandırmanın III üncü ve IV üncü düzeyinde sınıflandırılan merkez harcama birimlerinde yetkilendirilen </a:t>
            </a:r>
            <a:r>
              <a:rPr lang="tr-TR" sz="2000" dirty="0" smtClean="0">
                <a:solidFill>
                  <a:srgbClr val="C00000"/>
                </a:solidFill>
                <a:latin typeface="Arial" pitchFamily="34" charset="0"/>
                <a:cs typeface="Arial" pitchFamily="34" charset="0"/>
              </a:rPr>
              <a:t>taşınır kayıt yetkilisi tarafından</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II </a:t>
            </a:r>
            <a:r>
              <a:rPr lang="tr-TR" sz="2000" dirty="0" err="1" smtClean="0">
                <a:latin typeface="Arial" pitchFamily="34" charset="0"/>
                <a:cs typeface="Arial" pitchFamily="34" charset="0"/>
              </a:rPr>
              <a:t>nci</a:t>
            </a:r>
            <a:r>
              <a:rPr lang="tr-TR" sz="2000" dirty="0" smtClean="0">
                <a:latin typeface="Arial" pitchFamily="34" charset="0"/>
                <a:cs typeface="Arial" pitchFamily="34" charset="0"/>
              </a:rPr>
              <a:t> düzey detay kodu itibarıyla sistemden alınarak, </a:t>
            </a:r>
            <a:r>
              <a:rPr lang="tr-TR" sz="2000" dirty="0" smtClean="0">
                <a:solidFill>
                  <a:srgbClr val="C00000"/>
                </a:solidFill>
                <a:latin typeface="Arial" pitchFamily="34" charset="0"/>
                <a:cs typeface="Arial" pitchFamily="34" charset="0"/>
              </a:rPr>
              <a:t>takip eden yılın ilk ayı içerisinde</a:t>
            </a:r>
            <a:r>
              <a:rPr lang="tr-TR" sz="2000" dirty="0" smtClean="0">
                <a:latin typeface="Arial" pitchFamily="34" charset="0"/>
                <a:cs typeface="Arial" pitchFamily="34" charset="0"/>
              </a:rPr>
              <a:t> merkez harcama birimi yetkilisine, mali hizmetler birimince idare bazında alınacak konsolide rapor ise üst yöneticiye sunulur.</a:t>
            </a:r>
          </a:p>
        </p:txBody>
      </p:sp>
      <p:sp>
        <p:nvSpPr>
          <p:cNvPr id="4" name="Dikdörtgen 3"/>
          <p:cNvSpPr/>
          <p:nvPr/>
        </p:nvSpPr>
        <p:spPr>
          <a:xfrm>
            <a:off x="7344548" y="4587974"/>
            <a:ext cx="1043876" cy="369332"/>
          </a:xfrm>
          <a:prstGeom prst="rect">
            <a:avLst/>
          </a:prstGeom>
        </p:spPr>
        <p:txBody>
          <a:bodyPr wrap="none">
            <a:spAutoFit/>
          </a:bodyPr>
          <a:lstStyle/>
          <a:p>
            <a:pPr algn="just"/>
            <a:r>
              <a:rPr lang="tr-TR" dirty="0">
                <a:latin typeface="Arial" pitchFamily="34" charset="0"/>
                <a:cs typeface="Arial" pitchFamily="34" charset="0"/>
                <a:hlinkClick r:id="rId4" action="ppaction://hlinkfile"/>
              </a:rPr>
              <a:t>Eski hali</a:t>
            </a:r>
            <a:endParaRPr lang="tr-TR" dirty="0">
              <a:latin typeface="Arial" pitchFamily="34" charset="0"/>
              <a:cs typeface="Arial" pitchFamily="34" charset="0"/>
            </a:endParaRPr>
          </a:p>
        </p:txBody>
      </p:sp>
    </p:spTree>
    <p:extLst>
      <p:ext uri="{BB962C8B-B14F-4D97-AF65-F5344CB8AC3E}">
        <p14:creationId xmlns:p14="http://schemas.microsoft.com/office/powerpoint/2010/main" val="806467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3" name="Dikdörtgen 2"/>
          <p:cNvSpPr/>
          <p:nvPr/>
        </p:nvSpPr>
        <p:spPr>
          <a:xfrm>
            <a:off x="285720" y="714362"/>
            <a:ext cx="8682269" cy="3200876"/>
          </a:xfrm>
          <a:prstGeom prst="rect">
            <a:avLst/>
          </a:prstGeom>
        </p:spPr>
        <p:txBody>
          <a:bodyPr wrap="square">
            <a:spAutoFit/>
          </a:bodyPr>
          <a:lstStyle/>
          <a:p>
            <a:pPr algn="just"/>
            <a:r>
              <a:rPr lang="pt-BR" sz="2000" b="1" dirty="0">
                <a:latin typeface="Arial" pitchFamily="34" charset="0"/>
                <a:cs typeface="Arial" pitchFamily="34" charset="0"/>
              </a:rPr>
              <a:t>Ambar Devir ve Teslim Tutanağı (Örnek: 11</a:t>
            </a:r>
            <a:r>
              <a:rPr lang="pt-BR" sz="2000" b="1" dirty="0" smtClean="0">
                <a:latin typeface="Arial" pitchFamily="34" charset="0"/>
                <a:cs typeface="Arial" pitchFamily="34" charset="0"/>
              </a:rPr>
              <a:t>)</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Bu </a:t>
            </a:r>
            <a:r>
              <a:rPr lang="tr-TR" dirty="0">
                <a:latin typeface="Arial" pitchFamily="34" charset="0"/>
                <a:cs typeface="Arial" pitchFamily="34" charset="0"/>
              </a:rPr>
              <a:t>Tutanak, </a:t>
            </a:r>
            <a:r>
              <a:rPr lang="tr-TR" dirty="0" smtClean="0">
                <a:solidFill>
                  <a:srgbClr val="FF0000"/>
                </a:solidFill>
                <a:latin typeface="Arial" pitchFamily="34" charset="0"/>
                <a:cs typeface="Arial" pitchFamily="34" charset="0"/>
              </a:rPr>
              <a:t>taşınır </a:t>
            </a:r>
            <a:r>
              <a:rPr lang="tr-TR" dirty="0">
                <a:solidFill>
                  <a:srgbClr val="FF0000"/>
                </a:solidFill>
                <a:latin typeface="Arial" pitchFamily="34" charset="0"/>
                <a:cs typeface="Arial" pitchFamily="34" charset="0"/>
              </a:rPr>
              <a:t>kayıt </a:t>
            </a:r>
            <a:r>
              <a:rPr lang="tr-TR" dirty="0" smtClean="0">
                <a:solidFill>
                  <a:srgbClr val="FF0000"/>
                </a:solidFill>
                <a:latin typeface="Arial" pitchFamily="34" charset="0"/>
                <a:cs typeface="Arial" pitchFamily="34" charset="0"/>
              </a:rPr>
              <a:t>yetkilileri </a:t>
            </a:r>
            <a:r>
              <a:rPr lang="tr-TR" dirty="0">
                <a:latin typeface="Arial" pitchFamily="34" charset="0"/>
                <a:cs typeface="Arial" pitchFamily="34" charset="0"/>
              </a:rPr>
              <a:t>arasındaki ambar devir ve teslim alma işlemlerinde düzenlenir. Taşınırlar tutanağa taşınır kodları itibarıyla kaydedilir. </a:t>
            </a:r>
            <a:endParaRPr lang="tr-TR" dirty="0" smtClean="0">
              <a:latin typeface="Arial" pitchFamily="34" charset="0"/>
              <a:cs typeface="Arial" pitchFamily="34" charset="0"/>
            </a:endParaRP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Kayıtlara </a:t>
            </a:r>
            <a:r>
              <a:rPr lang="tr-TR" dirty="0">
                <a:latin typeface="Arial" pitchFamily="34" charset="0"/>
                <a:cs typeface="Arial" pitchFamily="34" charset="0"/>
              </a:rPr>
              <a:t>göre ambarda bulunması gereken taşınırlar ile sayımda fiilen bulunan miktarlar, varsa fazla ve noksanlar Tutanakta gösterilir. </a:t>
            </a:r>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smtClean="0">
                <a:latin typeface="Arial" pitchFamily="34" charset="0"/>
                <a:cs typeface="Arial" pitchFamily="34" charset="0"/>
              </a:rPr>
              <a:t>Tutanak </a:t>
            </a:r>
            <a:r>
              <a:rPr lang="tr-TR" dirty="0">
                <a:latin typeface="Arial" pitchFamily="34" charset="0"/>
                <a:cs typeface="Arial" pitchFamily="34" charset="0"/>
              </a:rPr>
              <a:t>üç nüsha düzenlenir, bir nüshası devredene, bir nüshası devir alana verilir ve üçüncü nüshası dosyasında saklanır.</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2954657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Belgeler</a:t>
            </a:r>
            <a:endParaRPr lang="tr-TR" sz="2800" b="1" dirty="0">
              <a:latin typeface="Arial" pitchFamily="34" charset="0"/>
              <a:cs typeface="Arial" pitchFamily="34" charset="0"/>
            </a:endParaRPr>
          </a:p>
        </p:txBody>
      </p:sp>
      <p:sp>
        <p:nvSpPr>
          <p:cNvPr id="3" name="Dikdörtgen 2"/>
          <p:cNvSpPr/>
          <p:nvPr/>
        </p:nvSpPr>
        <p:spPr>
          <a:xfrm>
            <a:off x="285720" y="714362"/>
            <a:ext cx="8682269" cy="3785652"/>
          </a:xfrm>
          <a:prstGeom prst="rect">
            <a:avLst/>
          </a:prstGeom>
        </p:spPr>
        <p:txBody>
          <a:bodyPr wrap="square">
            <a:spAutoFit/>
          </a:bodyPr>
          <a:lstStyle/>
          <a:p>
            <a:pPr algn="just"/>
            <a:r>
              <a:rPr lang="pt-BR" sz="2000" b="1" dirty="0">
                <a:latin typeface="Arial" pitchFamily="34" charset="0"/>
                <a:cs typeface="Arial" pitchFamily="34" charset="0"/>
              </a:rPr>
              <a:t>Sayım Tutanağı (Örnek: 12</a:t>
            </a:r>
            <a:r>
              <a:rPr lang="pt-BR" sz="2000" b="1" dirty="0" smtClean="0">
                <a:latin typeface="Arial" pitchFamily="34" charset="0"/>
                <a:cs typeface="Arial" pitchFamily="34" charset="0"/>
              </a:rPr>
              <a:t>)</a:t>
            </a:r>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pt-BR" sz="2000" dirty="0" smtClean="0">
                <a:latin typeface="Arial" pitchFamily="34" charset="0"/>
                <a:cs typeface="Arial" pitchFamily="34" charset="0"/>
              </a:rPr>
              <a:t>Bu </a:t>
            </a:r>
            <a:r>
              <a:rPr lang="pt-BR" sz="2000" dirty="0">
                <a:latin typeface="Arial" pitchFamily="34" charset="0"/>
                <a:cs typeface="Arial" pitchFamily="34" charset="0"/>
              </a:rPr>
              <a:t>Tutanak, taşınırların sayım işlemlerinde taşınır II nci düzey detay kodu itibarıyla düzenlenir ve taşınırlar Tutanağa taşınır kodu düzeyinde kaydedilir. </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pt-BR" sz="2000" dirty="0" smtClean="0">
                <a:latin typeface="Arial" pitchFamily="34" charset="0"/>
                <a:cs typeface="Arial" pitchFamily="34" charset="0"/>
              </a:rPr>
              <a:t>Tutanağın </a:t>
            </a:r>
            <a:r>
              <a:rPr lang="pt-BR" sz="2000" dirty="0">
                <a:latin typeface="Arial" pitchFamily="34" charset="0"/>
                <a:cs typeface="Arial" pitchFamily="34" charset="0"/>
              </a:rPr>
              <a:t>sayım fazlası veya noksanına ilişkin sayfalarının bir nüshası, giriş-çıkış işlemleri için düzenlenen Taşınır İşlem Fişi ekine, bir nüshası </a:t>
            </a:r>
            <a:r>
              <a:rPr lang="pt-BR" sz="2000" dirty="0" smtClean="0">
                <a:latin typeface="Arial" pitchFamily="34" charset="0"/>
                <a:cs typeface="Arial" pitchFamily="34" charset="0"/>
              </a:rPr>
              <a:t>da</a:t>
            </a:r>
            <a:r>
              <a:rPr lang="tr-TR" sz="2000" dirty="0" smtClean="0">
                <a:latin typeface="Arial" pitchFamily="34" charset="0"/>
                <a:cs typeface="Arial" pitchFamily="34" charset="0"/>
              </a:rPr>
              <a:t> </a:t>
            </a:r>
            <a:r>
              <a:rPr lang="pt-BR" sz="2000" dirty="0" smtClean="0">
                <a:latin typeface="Arial" pitchFamily="34" charset="0"/>
                <a:cs typeface="Arial" pitchFamily="34" charset="0"/>
              </a:rPr>
              <a:t>Taşınır </a:t>
            </a:r>
            <a:r>
              <a:rPr lang="pt-BR" sz="2000" dirty="0">
                <a:latin typeface="Arial" pitchFamily="34" charset="0"/>
                <a:cs typeface="Arial" pitchFamily="34" charset="0"/>
              </a:rPr>
              <a:t>İşlem Fişinin muhasebe birimine gönderilecek nüshasına bağlanır. </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pt-BR" sz="2000" dirty="0" smtClean="0">
                <a:latin typeface="Arial" pitchFamily="34" charset="0"/>
                <a:cs typeface="Arial" pitchFamily="34" charset="0"/>
              </a:rPr>
              <a:t>Sayım </a:t>
            </a:r>
            <a:r>
              <a:rPr lang="pt-BR" sz="2000" dirty="0">
                <a:latin typeface="Arial" pitchFamily="34" charset="0"/>
                <a:cs typeface="Arial" pitchFamily="34" charset="0"/>
              </a:rPr>
              <a:t>tutanakları, dosyasında bir bütün olarak saklanır.</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104744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latin typeface="Arial" pitchFamily="34" charset="0"/>
                <a:cs typeface="Arial" pitchFamily="34" charset="0"/>
              </a:rPr>
              <a:t>Cetveller</a:t>
            </a:r>
            <a:endParaRPr lang="tr-TR" sz="2800" b="1" dirty="0">
              <a:latin typeface="Arial" pitchFamily="34" charset="0"/>
              <a:cs typeface="Arial" pitchFamily="34" charset="0"/>
            </a:endParaRP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1259632" y="1275606"/>
            <a:ext cx="6984776"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00000"/>
              </a:lnSpc>
              <a:buFont typeface="Wingdings" pitchFamily="2" charset="2"/>
              <a:buChar char="v"/>
            </a:pPr>
            <a:r>
              <a:rPr lang="tr-TR" sz="2000" dirty="0" smtClean="0">
                <a:latin typeface="Arial" pitchFamily="34" charset="0"/>
                <a:cs typeface="Arial" pitchFamily="34" charset="0"/>
              </a:rPr>
              <a:t>Taşınır </a:t>
            </a:r>
            <a:r>
              <a:rPr lang="tr-TR" sz="2000" dirty="0">
                <a:latin typeface="Arial" pitchFamily="34" charset="0"/>
                <a:cs typeface="Arial" pitchFamily="34" charset="0"/>
              </a:rPr>
              <a:t>Sayım ve Döküm </a:t>
            </a:r>
            <a:r>
              <a:rPr lang="tr-TR" sz="2000" dirty="0" smtClean="0">
                <a:latin typeface="Arial" pitchFamily="34" charset="0"/>
                <a:cs typeface="Arial" pitchFamily="34" charset="0"/>
              </a:rPr>
              <a:t>Cetveli</a:t>
            </a:r>
          </a:p>
          <a:p>
            <a:pPr marL="342900" lvl="0" indent="-342900" algn="just">
              <a:lnSpc>
                <a:spcPct val="100000"/>
              </a:lnSpc>
              <a:buFont typeface="Wingdings" pitchFamily="2" charset="2"/>
              <a:buChar char="v"/>
            </a:pPr>
            <a:r>
              <a:rPr lang="tr-TR" sz="2000" dirty="0" smtClean="0">
                <a:latin typeface="Arial" pitchFamily="34" charset="0"/>
                <a:cs typeface="Arial" pitchFamily="34" charset="0"/>
              </a:rPr>
              <a:t>Harcama </a:t>
            </a:r>
            <a:r>
              <a:rPr lang="tr-TR" sz="2000" dirty="0">
                <a:latin typeface="Arial" pitchFamily="34" charset="0"/>
                <a:cs typeface="Arial" pitchFamily="34" charset="0"/>
              </a:rPr>
              <a:t>Birimi Taşınır </a:t>
            </a:r>
            <a:r>
              <a:rPr lang="tr-TR" sz="2000" dirty="0">
                <a:solidFill>
                  <a:srgbClr val="FF0000"/>
                </a:solidFill>
                <a:latin typeface="Arial" pitchFamily="34" charset="0"/>
                <a:cs typeface="Arial" pitchFamily="34" charset="0"/>
              </a:rPr>
              <a:t>Mal</a:t>
            </a:r>
            <a:r>
              <a:rPr lang="tr-TR" sz="2000" dirty="0">
                <a:latin typeface="Arial" pitchFamily="34" charset="0"/>
                <a:cs typeface="Arial" pitchFamily="34" charset="0"/>
              </a:rPr>
              <a:t> Yönetim Hesabı </a:t>
            </a:r>
            <a:r>
              <a:rPr lang="tr-TR" sz="2000" dirty="0" smtClean="0">
                <a:latin typeface="Arial" pitchFamily="34" charset="0"/>
                <a:cs typeface="Arial" pitchFamily="34" charset="0"/>
              </a:rPr>
              <a:t>Cetveli</a:t>
            </a:r>
          </a:p>
          <a:p>
            <a:pPr marL="342900" lvl="0" indent="-342900" algn="just">
              <a:lnSpc>
                <a:spcPct val="100000"/>
              </a:lnSpc>
              <a:buFont typeface="Wingdings" pitchFamily="2" charset="2"/>
              <a:buChar char="v"/>
            </a:pPr>
            <a:r>
              <a:rPr lang="tr-TR" sz="2000" dirty="0" smtClean="0">
                <a:latin typeface="Arial" pitchFamily="34" charset="0"/>
                <a:cs typeface="Arial" pitchFamily="34" charset="0"/>
              </a:rPr>
              <a:t>Taşınır </a:t>
            </a:r>
            <a:r>
              <a:rPr lang="tr-TR" sz="2000" dirty="0">
                <a:latin typeface="Arial" pitchFamily="34" charset="0"/>
                <a:cs typeface="Arial" pitchFamily="34" charset="0"/>
              </a:rPr>
              <a:t>Sayım ve Döküm Cetveli	</a:t>
            </a:r>
            <a:r>
              <a:rPr lang="tr-TR" sz="2000" dirty="0" smtClean="0">
                <a:latin typeface="Arial" pitchFamily="34" charset="0"/>
                <a:cs typeface="Arial" pitchFamily="34" charset="0"/>
              </a:rPr>
              <a:t> </a:t>
            </a:r>
          </a:p>
          <a:p>
            <a:pPr marL="342900" lvl="0" indent="-342900" algn="just">
              <a:lnSpc>
                <a:spcPct val="100000"/>
              </a:lnSpc>
              <a:buFont typeface="Wingdings" pitchFamily="2" charset="2"/>
              <a:buChar char="v"/>
            </a:pPr>
            <a:r>
              <a:rPr lang="tr-TR" sz="2000" dirty="0" smtClean="0">
                <a:solidFill>
                  <a:srgbClr val="FF0000"/>
                </a:solidFill>
                <a:latin typeface="Arial" pitchFamily="34" charset="0"/>
                <a:cs typeface="Arial" pitchFamily="34" charset="0"/>
              </a:rPr>
              <a:t>İdare </a:t>
            </a:r>
            <a:r>
              <a:rPr lang="tr-TR" sz="2000" dirty="0">
                <a:solidFill>
                  <a:srgbClr val="FF0000"/>
                </a:solidFill>
                <a:latin typeface="Arial" pitchFamily="34" charset="0"/>
                <a:cs typeface="Arial" pitchFamily="34" charset="0"/>
              </a:rPr>
              <a:t>Taşınır Mal Yönetimi Ayrıntılı Hesap </a:t>
            </a:r>
            <a:r>
              <a:rPr lang="tr-TR" sz="2000" dirty="0" smtClean="0">
                <a:solidFill>
                  <a:srgbClr val="FF0000"/>
                </a:solidFill>
                <a:latin typeface="Arial" pitchFamily="34" charset="0"/>
                <a:cs typeface="Arial" pitchFamily="34" charset="0"/>
              </a:rPr>
              <a:t>Cetveli </a:t>
            </a:r>
          </a:p>
          <a:p>
            <a:pPr marL="342900" lvl="0" indent="-342900" algn="just">
              <a:lnSpc>
                <a:spcPct val="100000"/>
              </a:lnSpc>
              <a:buFont typeface="Wingdings" pitchFamily="2" charset="2"/>
              <a:buChar char="v"/>
            </a:pPr>
            <a:r>
              <a:rPr lang="tr-TR" sz="2000" dirty="0" smtClean="0">
                <a:solidFill>
                  <a:srgbClr val="FF0000"/>
                </a:solidFill>
                <a:latin typeface="Arial" pitchFamily="34" charset="0"/>
                <a:cs typeface="Arial" pitchFamily="34" charset="0"/>
              </a:rPr>
              <a:t>İdare </a:t>
            </a:r>
            <a:r>
              <a:rPr lang="tr-TR" sz="2000" dirty="0">
                <a:solidFill>
                  <a:srgbClr val="FF0000"/>
                </a:solidFill>
                <a:latin typeface="Arial" pitchFamily="34" charset="0"/>
                <a:cs typeface="Arial" pitchFamily="34" charset="0"/>
              </a:rPr>
              <a:t>Taşınır Mal Yönetim Hesabı İcmal </a:t>
            </a:r>
            <a:r>
              <a:rPr lang="tr-TR" sz="2000" dirty="0" smtClean="0">
                <a:solidFill>
                  <a:srgbClr val="FF0000"/>
                </a:solidFill>
                <a:latin typeface="Arial" pitchFamily="34" charset="0"/>
                <a:cs typeface="Arial" pitchFamily="34" charset="0"/>
              </a:rPr>
              <a:t>Cetveli</a:t>
            </a:r>
          </a:p>
          <a:p>
            <a:pPr marL="342900" lvl="0" indent="-342900" algn="just">
              <a:lnSpc>
                <a:spcPct val="100000"/>
              </a:lnSpc>
              <a:buFont typeface="Wingdings" pitchFamily="2" charset="2"/>
              <a:buChar char="v"/>
            </a:pPr>
            <a:r>
              <a:rPr lang="tr-TR" sz="2000" dirty="0">
                <a:solidFill>
                  <a:schemeClr val="tx1"/>
                </a:solidFill>
                <a:latin typeface="Arial" pitchFamily="34" charset="0"/>
                <a:cs typeface="Arial" pitchFamily="34" charset="0"/>
              </a:rPr>
              <a:t>Müze/Kütüphane Yönetim Hesabı </a:t>
            </a:r>
            <a:r>
              <a:rPr lang="tr-TR" sz="2000" dirty="0" smtClean="0">
                <a:solidFill>
                  <a:schemeClr val="tx1"/>
                </a:solidFill>
                <a:latin typeface="Arial" pitchFamily="34" charset="0"/>
                <a:cs typeface="Arial" pitchFamily="34" charset="0"/>
              </a:rPr>
              <a:t>Cetveli</a:t>
            </a:r>
          </a:p>
          <a:p>
            <a:pPr marL="342900" lvl="0" indent="-342900" algn="just">
              <a:lnSpc>
                <a:spcPct val="100000"/>
              </a:lnSpc>
              <a:buFont typeface="Wingdings" pitchFamily="2" charset="2"/>
              <a:buChar char="v"/>
            </a:pPr>
            <a:r>
              <a:rPr lang="tr-TR" sz="2000" dirty="0" smtClean="0">
                <a:solidFill>
                  <a:srgbClr val="FF0000"/>
                </a:solidFill>
                <a:latin typeface="Arial" pitchFamily="34" charset="0"/>
                <a:cs typeface="Arial" pitchFamily="34" charset="0"/>
              </a:rPr>
              <a:t>Tesis </a:t>
            </a:r>
            <a:r>
              <a:rPr lang="tr-TR" sz="2000" dirty="0">
                <a:solidFill>
                  <a:srgbClr val="FF0000"/>
                </a:solidFill>
                <a:latin typeface="Arial" pitchFamily="34" charset="0"/>
                <a:cs typeface="Arial" pitchFamily="34" charset="0"/>
              </a:rPr>
              <a:t>Bileşenleri Cetveli</a:t>
            </a:r>
            <a:r>
              <a:rPr lang="tr-TR" sz="2000" dirty="0">
                <a:latin typeface="Arial" pitchFamily="34" charset="0"/>
                <a:cs typeface="Arial" pitchFamily="34" charset="0"/>
              </a:rPr>
              <a:t>	</a:t>
            </a:r>
            <a:r>
              <a:rPr lang="tr-TR" sz="2000" dirty="0" smtClean="0">
                <a:latin typeface="Arial" pitchFamily="34" charset="0"/>
                <a:cs typeface="Arial" pitchFamily="34" charset="0"/>
              </a:rPr>
              <a:t>	</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19636256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3477875"/>
          </a:xfrm>
          <a:prstGeom prst="rect">
            <a:avLst/>
          </a:prstGeom>
        </p:spPr>
        <p:txBody>
          <a:bodyPr wrap="square">
            <a:spAutoFit/>
          </a:bodyPr>
          <a:lstStyle/>
          <a:p>
            <a:pPr algn="just"/>
            <a:r>
              <a:rPr lang="pt-BR" sz="2000" b="1" dirty="0">
                <a:latin typeface="Arial" pitchFamily="34" charset="0"/>
                <a:cs typeface="Arial" pitchFamily="34" charset="0"/>
              </a:rPr>
              <a:t>Taşınır Sayım ve Döküm Cetveli (Örnek: 13</a:t>
            </a:r>
            <a:r>
              <a:rPr lang="pt-BR" sz="2000" b="1" dirty="0" smtClean="0">
                <a:latin typeface="Arial" pitchFamily="34" charset="0"/>
                <a:cs typeface="Arial" pitchFamily="34" charset="0"/>
              </a:rPr>
              <a:t>)</a:t>
            </a:r>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pt-BR" sz="2000" dirty="0" smtClean="0">
                <a:latin typeface="Arial" pitchFamily="34" charset="0"/>
                <a:cs typeface="Arial" pitchFamily="34" charset="0"/>
              </a:rPr>
              <a:t>Bu </a:t>
            </a:r>
            <a:r>
              <a:rPr lang="pt-BR" sz="2000" dirty="0">
                <a:latin typeface="Arial" pitchFamily="34" charset="0"/>
                <a:cs typeface="Arial" pitchFamily="34" charset="0"/>
              </a:rPr>
              <a:t>Cetvel, </a:t>
            </a:r>
            <a:r>
              <a:rPr lang="pt-BR" sz="2000" dirty="0">
                <a:solidFill>
                  <a:srgbClr val="FF0000"/>
                </a:solidFill>
                <a:latin typeface="Arial" pitchFamily="34" charset="0"/>
                <a:cs typeface="Arial" pitchFamily="34" charset="0"/>
              </a:rPr>
              <a:t>taşınır kayıt </a:t>
            </a:r>
            <a:r>
              <a:rPr lang="pt-BR" sz="2000" dirty="0" smtClean="0">
                <a:solidFill>
                  <a:srgbClr val="FF0000"/>
                </a:solidFill>
                <a:latin typeface="Arial" pitchFamily="34" charset="0"/>
                <a:cs typeface="Arial" pitchFamily="34" charset="0"/>
              </a:rPr>
              <a:t>yetkililerinin </a:t>
            </a:r>
            <a:r>
              <a:rPr lang="pt-BR" sz="2000" dirty="0">
                <a:latin typeface="Arial" pitchFamily="34" charset="0"/>
                <a:cs typeface="Arial" pitchFamily="34" charset="0"/>
              </a:rPr>
              <a:t>yıl sonu hesaplarına ilişkin işlemlerinde taşınır I inci düzey detay kodunda gösterilen her bir taşınır grubu için düzenlenir ve taşınırlar bu Cetvele taşınır II nci düzey detay kodu düzeyinde kaydedilir. </a:t>
            </a:r>
            <a:endParaRPr lang="tr-TR" sz="2000"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r>
              <a:rPr lang="pt-BR" sz="2000" dirty="0" smtClean="0">
                <a:latin typeface="Arial" pitchFamily="34" charset="0"/>
                <a:cs typeface="Arial" pitchFamily="34" charset="0"/>
              </a:rPr>
              <a:t>Cetvelin </a:t>
            </a:r>
            <a:r>
              <a:rPr lang="pt-BR" sz="2000" dirty="0">
                <a:latin typeface="Arial" pitchFamily="34" charset="0"/>
                <a:cs typeface="Arial" pitchFamily="34" charset="0"/>
              </a:rPr>
              <a:t>"Gelecek Yıla Devir" sütununda gösterilen miktarın, yıl sonlarında sayım tutanaklarının "Sayımda Bulunan Miktar" sütununda gösterilen miktara eşit olması gerekir.</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17962743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2554545"/>
          </a:xfrm>
          <a:prstGeom prst="rect">
            <a:avLst/>
          </a:prstGeom>
        </p:spPr>
        <p:txBody>
          <a:bodyPr wrap="square">
            <a:spAutoFit/>
          </a:bodyPr>
          <a:lstStyle/>
          <a:p>
            <a:pPr algn="just"/>
            <a:r>
              <a:rPr lang="pt-BR" sz="2000" b="1" dirty="0">
                <a:latin typeface="Arial" pitchFamily="34" charset="0"/>
                <a:cs typeface="Arial" pitchFamily="34" charset="0"/>
              </a:rPr>
              <a:t>Harcama Birimi Taşınır </a:t>
            </a:r>
            <a:r>
              <a:rPr lang="tr-TR" sz="2000" b="1" dirty="0" smtClean="0">
                <a:solidFill>
                  <a:srgbClr val="FF0000"/>
                </a:solidFill>
                <a:latin typeface="Arial" pitchFamily="34" charset="0"/>
                <a:cs typeface="Arial" pitchFamily="34" charset="0"/>
              </a:rPr>
              <a:t>Mal</a:t>
            </a:r>
            <a:r>
              <a:rPr lang="tr-TR" sz="2000" b="1" dirty="0" smtClean="0">
                <a:latin typeface="Arial" pitchFamily="34" charset="0"/>
                <a:cs typeface="Arial" pitchFamily="34" charset="0"/>
              </a:rPr>
              <a:t> </a:t>
            </a:r>
            <a:r>
              <a:rPr lang="pt-BR" sz="2000" b="1" dirty="0" smtClean="0">
                <a:latin typeface="Arial" pitchFamily="34" charset="0"/>
                <a:cs typeface="Arial" pitchFamily="34" charset="0"/>
              </a:rPr>
              <a:t>Yönetim </a:t>
            </a:r>
            <a:r>
              <a:rPr lang="pt-BR" sz="2000" b="1" dirty="0">
                <a:latin typeface="Arial" pitchFamily="34" charset="0"/>
                <a:cs typeface="Arial" pitchFamily="34" charset="0"/>
              </a:rPr>
              <a:t>Hesabı Cetveli (Örnek: 14</a:t>
            </a:r>
            <a:r>
              <a:rPr lang="pt-BR" sz="2000" b="1" dirty="0" smtClean="0">
                <a:latin typeface="Arial" pitchFamily="34" charset="0"/>
                <a:cs typeface="Arial" pitchFamily="34" charset="0"/>
              </a:rPr>
              <a:t>)</a:t>
            </a:r>
            <a:endParaRPr lang="tr-TR" sz="2000" b="1"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r>
              <a:rPr lang="pt-BR" sz="2000" dirty="0" smtClean="0">
                <a:latin typeface="Arial" pitchFamily="34" charset="0"/>
                <a:cs typeface="Arial" pitchFamily="34" charset="0"/>
              </a:rPr>
              <a:t>Bu </a:t>
            </a:r>
            <a:r>
              <a:rPr lang="pt-BR" sz="2000" dirty="0">
                <a:latin typeface="Arial" pitchFamily="34" charset="0"/>
                <a:cs typeface="Arial" pitchFamily="34" charset="0"/>
              </a:rPr>
              <a:t>Cetvel, harcama biriminin taşınır yönetim hesabının çıkarılması amacıyla taşınır kayıt ve kontrol yetkilisi tarafından harcama birimi itibarıyla taşınır I inci düzey detay kodunda gösterilen her bir taşınır grubu için düzenlenir ve taşınırlar bu Cetvele taşınır II nci düzey detay kodu düzeyinde kaydedilir.</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26874643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2862322"/>
          </a:xfrm>
          <a:prstGeom prst="rect">
            <a:avLst/>
          </a:prstGeom>
        </p:spPr>
        <p:txBody>
          <a:bodyPr wrap="square">
            <a:spAutoFit/>
          </a:bodyPr>
          <a:lstStyle/>
          <a:p>
            <a:pPr algn="just"/>
            <a:r>
              <a:rPr lang="pt-BR" sz="2000" b="1" dirty="0">
                <a:latin typeface="Arial" pitchFamily="34" charset="0"/>
                <a:cs typeface="Arial" pitchFamily="34" charset="0"/>
              </a:rPr>
              <a:t>Taşınır Hesap Cetveli (Örnek: 15</a:t>
            </a:r>
            <a:r>
              <a:rPr lang="pt-BR" sz="2000" b="1" dirty="0" smtClean="0">
                <a:latin typeface="Arial" pitchFamily="34" charset="0"/>
                <a:cs typeface="Arial" pitchFamily="34" charset="0"/>
              </a:rPr>
              <a:t>) </a:t>
            </a:r>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pt-BR" sz="2000" dirty="0" smtClean="0">
                <a:latin typeface="Arial" pitchFamily="34" charset="0"/>
                <a:cs typeface="Arial" pitchFamily="34" charset="0"/>
              </a:rPr>
              <a:t>Bu </a:t>
            </a:r>
            <a:r>
              <a:rPr lang="pt-BR" sz="2000" dirty="0">
                <a:latin typeface="Arial" pitchFamily="34" charset="0"/>
                <a:cs typeface="Arial" pitchFamily="34" charset="0"/>
              </a:rPr>
              <a:t>Cetvel, taşınır konsolide görevlilerince ilçe, il, bölge, dış temsilcilik ve merkez birimlerinin taşınır hesabının çıkarılması işlemlerinde düzenlenir. </a:t>
            </a:r>
            <a:endParaRPr lang="tr-TR" sz="2000" dirty="0" smtClean="0">
              <a:latin typeface="Arial" pitchFamily="34" charset="0"/>
              <a:cs typeface="Arial" pitchFamily="34" charset="0"/>
            </a:endParaRPr>
          </a:p>
          <a:p>
            <a:pPr algn="just"/>
            <a:endParaRPr lang="tr-TR" sz="2000" dirty="0">
              <a:latin typeface="Arial" pitchFamily="34" charset="0"/>
              <a:cs typeface="Arial" pitchFamily="34" charset="0"/>
            </a:endParaRPr>
          </a:p>
          <a:p>
            <a:pPr algn="just"/>
            <a:r>
              <a:rPr lang="pt-BR" sz="2000" dirty="0" smtClean="0">
                <a:latin typeface="Arial" pitchFamily="34" charset="0"/>
                <a:cs typeface="Arial" pitchFamily="34" charset="0"/>
              </a:rPr>
              <a:t>Harcama </a:t>
            </a:r>
            <a:r>
              <a:rPr lang="pt-BR" sz="2000" dirty="0">
                <a:latin typeface="Arial" pitchFamily="34" charset="0"/>
                <a:cs typeface="Arial" pitchFamily="34" charset="0"/>
              </a:rPr>
              <a:t>Birimi Taşınır </a:t>
            </a:r>
            <a:r>
              <a:rPr lang="tr-TR" sz="2000" dirty="0" smtClean="0">
                <a:solidFill>
                  <a:srgbClr val="FF0000"/>
                </a:solidFill>
                <a:latin typeface="Arial" pitchFamily="34" charset="0"/>
                <a:cs typeface="Arial" pitchFamily="34" charset="0"/>
              </a:rPr>
              <a:t>Mal</a:t>
            </a:r>
            <a:r>
              <a:rPr lang="tr-TR" sz="2000" dirty="0" smtClean="0">
                <a:latin typeface="Arial" pitchFamily="34" charset="0"/>
                <a:cs typeface="Arial" pitchFamily="34" charset="0"/>
              </a:rPr>
              <a:t> </a:t>
            </a:r>
            <a:r>
              <a:rPr lang="pt-BR" sz="2000" dirty="0" smtClean="0">
                <a:latin typeface="Arial" pitchFamily="34" charset="0"/>
                <a:cs typeface="Arial" pitchFamily="34" charset="0"/>
              </a:rPr>
              <a:t>Yönetim </a:t>
            </a:r>
            <a:r>
              <a:rPr lang="pt-BR" sz="2000" dirty="0">
                <a:latin typeface="Arial" pitchFamily="34" charset="0"/>
                <a:cs typeface="Arial" pitchFamily="34" charset="0"/>
              </a:rPr>
              <a:t>Hesabı Cetveli esas alınarak taşınır I inci düzey detay kodunda gösterilen her bir taşınır grubu için düzenlenen bu Cetvele taşınırlar taşınır II nci düzey detay kodu düzeyinde kaydedilir. </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30977134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3477875"/>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Taşınır </a:t>
            </a:r>
            <a:r>
              <a:rPr lang="pt-BR" sz="2000" b="1" dirty="0">
                <a:latin typeface="Arial" pitchFamily="34" charset="0"/>
                <a:cs typeface="Arial" pitchFamily="34" charset="0"/>
              </a:rPr>
              <a:t>Kesin Hesap Cetveli (Örnek: 16</a:t>
            </a:r>
            <a:r>
              <a:rPr lang="pt-BR" sz="2000" b="1" dirty="0" smtClean="0">
                <a:latin typeface="Arial" pitchFamily="34" charset="0"/>
                <a:cs typeface="Arial" pitchFamily="34" charset="0"/>
              </a:rPr>
              <a:t>)</a:t>
            </a:r>
            <a:r>
              <a:rPr lang="tr-TR" sz="2000" b="1" dirty="0" smtClean="0">
                <a:latin typeface="Arial" pitchFamily="34" charset="0"/>
                <a:cs typeface="Arial" pitchFamily="34" charset="0"/>
              </a:rPr>
              <a:t> </a:t>
            </a:r>
            <a:r>
              <a:rPr lang="tr-TR" sz="2000" dirty="0" smtClean="0">
                <a:latin typeface="Arial" pitchFamily="34" charset="0"/>
                <a:cs typeface="Arial" pitchFamily="34" charset="0"/>
              </a:rPr>
              <a:t>İsmi</a:t>
            </a:r>
          </a:p>
          <a:p>
            <a:pPr algn="just"/>
            <a:r>
              <a:rPr lang="tr-TR" sz="2000" b="1" dirty="0" smtClean="0">
                <a:latin typeface="Arial" pitchFamily="34" charset="0"/>
                <a:cs typeface="Arial" pitchFamily="34" charset="0"/>
              </a:rPr>
              <a:t>« </a:t>
            </a:r>
            <a:r>
              <a:rPr lang="tr-TR" sz="2000" b="1" dirty="0" smtClean="0">
                <a:solidFill>
                  <a:srgbClr val="FF0000"/>
                </a:solidFill>
                <a:latin typeface="Arial" pitchFamily="34" charset="0"/>
                <a:cs typeface="Arial" pitchFamily="34" charset="0"/>
              </a:rPr>
              <a:t>İdare Taşınır Mal Yönetimi Ayrıntılı Hesap Cetveli</a:t>
            </a:r>
            <a:r>
              <a:rPr lang="pt-BR" sz="2000" b="1" dirty="0">
                <a:solidFill>
                  <a:srgbClr val="FF0000"/>
                </a:solidFill>
                <a:latin typeface="Arial" pitchFamily="34" charset="0"/>
                <a:cs typeface="Arial" pitchFamily="34" charset="0"/>
              </a:rPr>
              <a:t> (Örnek: 16)</a:t>
            </a:r>
            <a:r>
              <a:rPr lang="tr-TR" sz="2000" b="1" dirty="0">
                <a:solidFill>
                  <a:srgbClr val="FF0000"/>
                </a:solidFill>
                <a:latin typeface="Arial" pitchFamily="34" charset="0"/>
                <a:cs typeface="Arial" pitchFamily="34" charset="0"/>
              </a:rPr>
              <a:t> </a:t>
            </a:r>
            <a:r>
              <a:rPr lang="tr-TR" sz="2000" b="1" dirty="0" smtClean="0">
                <a:latin typeface="Arial" pitchFamily="34" charset="0"/>
                <a:cs typeface="Arial" pitchFamily="34" charset="0"/>
              </a:rPr>
              <a:t>» </a:t>
            </a:r>
            <a:r>
              <a:rPr lang="tr-TR" sz="2000" dirty="0" smtClean="0">
                <a:latin typeface="Arial" pitchFamily="34" charset="0"/>
                <a:cs typeface="Arial" pitchFamily="34" charset="0"/>
              </a:rPr>
              <a:t>olarak değiştirilmiştir.</a:t>
            </a:r>
          </a:p>
          <a:p>
            <a:pPr algn="just"/>
            <a:endParaRPr lang="tr-TR" sz="2000" b="1" dirty="0" smtClean="0">
              <a:latin typeface="Arial" pitchFamily="34" charset="0"/>
              <a:cs typeface="Arial" pitchFamily="34" charset="0"/>
            </a:endParaRPr>
          </a:p>
          <a:p>
            <a:pPr algn="just"/>
            <a:r>
              <a:rPr lang="pt-BR" sz="2000" b="1" dirty="0">
                <a:latin typeface="Arial" pitchFamily="34" charset="0"/>
                <a:cs typeface="Arial" pitchFamily="34" charset="0"/>
              </a:rPr>
              <a:t>Taşınır Kesin Hesap </a:t>
            </a:r>
            <a:r>
              <a:rPr lang="tr-TR" sz="2000" b="1" dirty="0" smtClean="0">
                <a:latin typeface="Arial" pitchFamily="34" charset="0"/>
                <a:cs typeface="Arial" pitchFamily="34" charset="0"/>
              </a:rPr>
              <a:t>İcmal </a:t>
            </a:r>
            <a:r>
              <a:rPr lang="pt-BR" sz="2000" b="1" dirty="0" smtClean="0">
                <a:latin typeface="Arial" pitchFamily="34" charset="0"/>
                <a:cs typeface="Arial" pitchFamily="34" charset="0"/>
              </a:rPr>
              <a:t>Cetveli </a:t>
            </a:r>
            <a:r>
              <a:rPr lang="pt-BR" sz="2000" b="1" dirty="0">
                <a:latin typeface="Arial" pitchFamily="34" charset="0"/>
                <a:cs typeface="Arial" pitchFamily="34" charset="0"/>
              </a:rPr>
              <a:t>(Örnek: </a:t>
            </a:r>
            <a:r>
              <a:rPr lang="pt-BR" sz="2000" b="1" dirty="0" smtClean="0">
                <a:latin typeface="Arial" pitchFamily="34" charset="0"/>
                <a:cs typeface="Arial" pitchFamily="34" charset="0"/>
              </a:rPr>
              <a:t>1</a:t>
            </a:r>
            <a:r>
              <a:rPr lang="tr-TR" sz="2000" b="1" dirty="0" smtClean="0">
                <a:latin typeface="Arial" pitchFamily="34" charset="0"/>
                <a:cs typeface="Arial" pitchFamily="34" charset="0"/>
              </a:rPr>
              <a:t>7</a:t>
            </a:r>
            <a:r>
              <a:rPr lang="pt-BR" sz="2000" b="1" dirty="0" smtClean="0">
                <a:latin typeface="Arial" pitchFamily="34" charset="0"/>
                <a:cs typeface="Arial" pitchFamily="34" charset="0"/>
              </a:rPr>
              <a:t>)</a:t>
            </a:r>
            <a:r>
              <a:rPr lang="tr-TR" sz="2000" b="1" dirty="0" smtClean="0">
                <a:latin typeface="Arial" pitchFamily="34" charset="0"/>
                <a:cs typeface="Arial" pitchFamily="34" charset="0"/>
              </a:rPr>
              <a:t> </a:t>
            </a:r>
            <a:r>
              <a:rPr lang="tr-TR" sz="2000" dirty="0">
                <a:latin typeface="Arial" pitchFamily="34" charset="0"/>
                <a:cs typeface="Arial" pitchFamily="34" charset="0"/>
              </a:rPr>
              <a:t>İsmi</a:t>
            </a:r>
          </a:p>
          <a:p>
            <a:pPr algn="just"/>
            <a:r>
              <a:rPr lang="tr-TR" sz="2000" b="1" dirty="0" smtClean="0">
                <a:latin typeface="Arial" pitchFamily="34" charset="0"/>
                <a:cs typeface="Arial" pitchFamily="34" charset="0"/>
              </a:rPr>
              <a:t>« </a:t>
            </a:r>
            <a:r>
              <a:rPr lang="tr-TR" sz="2000" b="1" dirty="0" smtClean="0">
                <a:solidFill>
                  <a:srgbClr val="FF0000"/>
                </a:solidFill>
                <a:latin typeface="Arial" pitchFamily="34" charset="0"/>
                <a:cs typeface="Arial" pitchFamily="34" charset="0"/>
              </a:rPr>
              <a:t>İdare </a:t>
            </a:r>
            <a:r>
              <a:rPr lang="tr-TR" sz="2000" b="1" dirty="0">
                <a:solidFill>
                  <a:srgbClr val="FF0000"/>
                </a:solidFill>
                <a:latin typeface="Arial" pitchFamily="34" charset="0"/>
                <a:cs typeface="Arial" pitchFamily="34" charset="0"/>
              </a:rPr>
              <a:t>Taşınır Mal Yönetimi Ayrıntılı Hesap </a:t>
            </a:r>
            <a:r>
              <a:rPr lang="tr-TR" sz="2000" b="1" dirty="0" smtClean="0">
                <a:solidFill>
                  <a:srgbClr val="FF0000"/>
                </a:solidFill>
                <a:latin typeface="Arial" pitchFamily="34" charset="0"/>
                <a:cs typeface="Arial" pitchFamily="34" charset="0"/>
              </a:rPr>
              <a:t>Cetveli</a:t>
            </a:r>
            <a:r>
              <a:rPr lang="pt-BR" sz="2000" b="1" dirty="0">
                <a:solidFill>
                  <a:srgbClr val="FF0000"/>
                </a:solidFill>
                <a:latin typeface="Arial" pitchFamily="34" charset="0"/>
                <a:cs typeface="Arial" pitchFamily="34" charset="0"/>
              </a:rPr>
              <a:t> (Örnek: 1</a:t>
            </a:r>
            <a:r>
              <a:rPr lang="tr-TR" sz="2000" b="1" dirty="0">
                <a:solidFill>
                  <a:srgbClr val="FF0000"/>
                </a:solidFill>
                <a:latin typeface="Arial" pitchFamily="34" charset="0"/>
                <a:cs typeface="Arial" pitchFamily="34" charset="0"/>
              </a:rPr>
              <a:t>7</a:t>
            </a:r>
            <a:r>
              <a:rPr lang="pt-BR" sz="2000" b="1" dirty="0">
                <a:solidFill>
                  <a:srgbClr val="FF0000"/>
                </a:solidFill>
                <a:latin typeface="Arial" pitchFamily="34" charset="0"/>
                <a:cs typeface="Arial" pitchFamily="34" charset="0"/>
              </a:rPr>
              <a:t>)</a:t>
            </a:r>
            <a:r>
              <a:rPr lang="tr-TR" sz="2000" b="1" dirty="0">
                <a:latin typeface="Arial" pitchFamily="34" charset="0"/>
                <a:cs typeface="Arial" pitchFamily="34" charset="0"/>
              </a:rPr>
              <a:t> </a:t>
            </a:r>
            <a:r>
              <a:rPr lang="tr-TR" sz="2000" b="1" dirty="0" smtClean="0">
                <a:latin typeface="Arial" pitchFamily="34" charset="0"/>
                <a:cs typeface="Arial" pitchFamily="34" charset="0"/>
              </a:rPr>
              <a:t>» </a:t>
            </a:r>
            <a:r>
              <a:rPr lang="tr-TR" sz="2000" dirty="0">
                <a:latin typeface="Arial" pitchFamily="34" charset="0"/>
                <a:cs typeface="Arial" pitchFamily="34" charset="0"/>
              </a:rPr>
              <a:t>olarak değiştirilmiştir.</a:t>
            </a:r>
          </a:p>
          <a:p>
            <a:pPr algn="just"/>
            <a:endParaRPr lang="tr-TR" sz="2000" b="1" dirty="0" smtClean="0">
              <a:latin typeface="Arial" pitchFamily="34" charset="0"/>
              <a:cs typeface="Arial" pitchFamily="34" charset="0"/>
            </a:endParaRPr>
          </a:p>
        </p:txBody>
      </p:sp>
    </p:spTree>
    <p:extLst>
      <p:ext uri="{BB962C8B-B14F-4D97-AF65-F5344CB8AC3E}">
        <p14:creationId xmlns:p14="http://schemas.microsoft.com/office/powerpoint/2010/main" val="31030219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3170099"/>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İdare </a:t>
            </a:r>
            <a:r>
              <a:rPr lang="pt-BR" sz="2000" b="1" dirty="0">
                <a:latin typeface="Arial" pitchFamily="34" charset="0"/>
                <a:cs typeface="Arial" pitchFamily="34" charset="0"/>
              </a:rPr>
              <a:t>Taşınır Mal Yönetimi Ayrıntılı Hesap Cetveli (Örnek: 16) </a:t>
            </a:r>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Bu </a:t>
            </a:r>
            <a:r>
              <a:rPr lang="pt-BR" sz="2000" b="1" dirty="0">
                <a:latin typeface="Arial" pitchFamily="34" charset="0"/>
                <a:cs typeface="Arial" pitchFamily="34" charset="0"/>
              </a:rPr>
              <a:t>Cetvel, merkezdeki taşınır konsolide görevlisince kamu idaresinin </a:t>
            </a:r>
            <a:r>
              <a:rPr lang="pt-BR" sz="2000" b="1" dirty="0">
                <a:solidFill>
                  <a:srgbClr val="FF0000"/>
                </a:solidFill>
                <a:latin typeface="Arial" pitchFamily="34" charset="0"/>
                <a:cs typeface="Arial" pitchFamily="34" charset="0"/>
              </a:rPr>
              <a:t>taşınır </a:t>
            </a:r>
            <a:r>
              <a:rPr lang="tr-TR" sz="2000" b="1" dirty="0" smtClean="0">
                <a:solidFill>
                  <a:srgbClr val="FF0000"/>
                </a:solidFill>
                <a:latin typeface="Arial" pitchFamily="34" charset="0"/>
                <a:cs typeface="Arial" pitchFamily="34" charset="0"/>
              </a:rPr>
              <a:t>mal yönetim</a:t>
            </a:r>
            <a:r>
              <a:rPr lang="pt-BR" sz="2000" b="1" dirty="0" smtClean="0">
                <a:solidFill>
                  <a:srgbClr val="FF0000"/>
                </a:solidFill>
                <a:latin typeface="Arial" pitchFamily="34" charset="0"/>
                <a:cs typeface="Arial" pitchFamily="34" charset="0"/>
              </a:rPr>
              <a:t> </a:t>
            </a:r>
            <a:r>
              <a:rPr lang="pt-BR" sz="2000" b="1" dirty="0">
                <a:solidFill>
                  <a:srgbClr val="FF0000"/>
                </a:solidFill>
                <a:latin typeface="Arial" pitchFamily="34" charset="0"/>
                <a:cs typeface="Arial" pitchFamily="34" charset="0"/>
              </a:rPr>
              <a:t>hesabının </a:t>
            </a:r>
            <a:r>
              <a:rPr lang="pt-BR" sz="2000" b="1" dirty="0">
                <a:latin typeface="Arial" pitchFamily="34" charset="0"/>
                <a:cs typeface="Arial" pitchFamily="34" charset="0"/>
              </a:rPr>
              <a:t>çıkarılması amacıyla taşınır konsolide görevlilerinden alınan Taşınır Hesap Cetveline dayanılarak taşınır I inci düzey detay kodunda gösterilen her bir taşınır grubu için düzenlenir ve taşınırlar Cetvele taşınır II nci düzey detay kodu düzeyinde kaydedilir.</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955171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4" name="Başlık 1"/>
          <p:cNvSpPr txBox="1">
            <a:spLocks/>
          </p:cNvSpPr>
          <p:nvPr/>
        </p:nvSpPr>
        <p:spPr>
          <a:xfrm>
            <a:off x="0" y="-20537"/>
            <a:ext cx="9144000" cy="5760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a:solidFill>
                  <a:schemeClr val="bg1">
                    <a:lumMod val="95000"/>
                  </a:schemeClr>
                </a:solidFill>
                <a:latin typeface="Arial" pitchFamily="34" charset="0"/>
                <a:cs typeface="Arial" pitchFamily="34" charset="0"/>
              </a:rPr>
              <a:t>Yönetmelikte </a:t>
            </a:r>
            <a:r>
              <a:rPr lang="tr-TR" sz="2400" b="1" dirty="0" smtClean="0">
                <a:solidFill>
                  <a:schemeClr val="bg1">
                    <a:lumMod val="95000"/>
                  </a:schemeClr>
                </a:solidFill>
                <a:latin typeface="Arial" pitchFamily="34" charset="0"/>
                <a:cs typeface="Arial" pitchFamily="34" charset="0"/>
              </a:rPr>
              <a:t>Yapılan </a:t>
            </a:r>
            <a:r>
              <a:rPr lang="tr-TR" sz="2400" b="1" dirty="0">
                <a:solidFill>
                  <a:schemeClr val="bg1">
                    <a:lumMod val="95000"/>
                  </a:schemeClr>
                </a:solidFill>
                <a:latin typeface="Arial" pitchFamily="34" charset="0"/>
                <a:cs typeface="Arial" pitchFamily="34" charset="0"/>
              </a:rPr>
              <a:t>Değişiklik</a:t>
            </a:r>
          </a:p>
        </p:txBody>
      </p:sp>
      <p:sp>
        <p:nvSpPr>
          <p:cNvPr id="5" name="Alt Başlık 2"/>
          <p:cNvSpPr txBox="1">
            <a:spLocks/>
          </p:cNvSpPr>
          <p:nvPr/>
        </p:nvSpPr>
        <p:spPr>
          <a:xfrm>
            <a:off x="0" y="699542"/>
            <a:ext cx="9144000" cy="5509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tr-TR" sz="2400" b="1" dirty="0">
              <a:solidFill>
                <a:srgbClr val="CA6A68"/>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 name="Diyagram 5"/>
          <p:cNvGraphicFramePr/>
          <p:nvPr>
            <p:extLst>
              <p:ext uri="{D42A27DB-BD31-4B8C-83A1-F6EECF244321}">
                <p14:modId xmlns:p14="http://schemas.microsoft.com/office/powerpoint/2010/main" val="4193774316"/>
              </p:ext>
            </p:extLst>
          </p:nvPr>
        </p:nvGraphicFramePr>
        <p:xfrm>
          <a:off x="72008" y="1203598"/>
          <a:ext cx="8964488"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6644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2862322"/>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r>
              <a:rPr lang="pt-BR" sz="2000" b="1" dirty="0">
                <a:latin typeface="Arial" pitchFamily="34" charset="0"/>
                <a:cs typeface="Arial" pitchFamily="34" charset="0"/>
              </a:rPr>
              <a:t>İdare Taşınır Mal Yönetimi Ayrıntılı Hesap Cetveli (Örnek: 17) </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pt-BR" sz="2000" b="1" dirty="0">
                <a:latin typeface="Arial" pitchFamily="34" charset="0"/>
                <a:cs typeface="Arial" pitchFamily="34" charset="0"/>
              </a:rPr>
              <a:t>Bu Cetvel, kamu idaresinin </a:t>
            </a:r>
            <a:r>
              <a:rPr lang="pt-BR" sz="2000" b="1" dirty="0">
                <a:solidFill>
                  <a:srgbClr val="FF0000"/>
                </a:solidFill>
                <a:latin typeface="Arial" pitchFamily="34" charset="0"/>
                <a:cs typeface="Arial" pitchFamily="34" charset="0"/>
              </a:rPr>
              <a:t>taşınır </a:t>
            </a:r>
            <a:r>
              <a:rPr lang="tr-TR" sz="2000" b="1" dirty="0" smtClean="0">
                <a:solidFill>
                  <a:srgbClr val="FF0000"/>
                </a:solidFill>
                <a:latin typeface="Arial" pitchFamily="34" charset="0"/>
                <a:cs typeface="Arial" pitchFamily="34" charset="0"/>
              </a:rPr>
              <a:t>mal yönetim</a:t>
            </a:r>
            <a:r>
              <a:rPr lang="pt-BR" sz="2000" b="1" dirty="0" smtClean="0">
                <a:solidFill>
                  <a:srgbClr val="FF0000"/>
                </a:solidFill>
                <a:latin typeface="Arial" pitchFamily="34" charset="0"/>
                <a:cs typeface="Arial" pitchFamily="34" charset="0"/>
              </a:rPr>
              <a:t> </a:t>
            </a:r>
            <a:r>
              <a:rPr lang="pt-BR" sz="2000" b="1" dirty="0">
                <a:solidFill>
                  <a:srgbClr val="FF0000"/>
                </a:solidFill>
                <a:latin typeface="Arial" pitchFamily="34" charset="0"/>
                <a:cs typeface="Arial" pitchFamily="34" charset="0"/>
              </a:rPr>
              <a:t>hesabının </a:t>
            </a:r>
            <a:r>
              <a:rPr lang="pt-BR" sz="2000" b="1" dirty="0">
                <a:latin typeface="Arial" pitchFamily="34" charset="0"/>
                <a:cs typeface="Arial" pitchFamily="34" charset="0"/>
              </a:rPr>
              <a:t>çıkarılmasına ilişkin işlemlerde taşınır hesap kodunda gösterilen her bir taşınır grubu için düzenlenir ve taşınırlar Cetvele taşınır I inci düzey detay kodu düzeyinde kaydedilir.</a:t>
            </a:r>
            <a:endParaRPr lang="tr-TR" sz="2000" dirty="0" smtClean="0">
              <a:latin typeface="Arial" pitchFamily="34" charset="0"/>
              <a:cs typeface="Arial" pitchFamily="34" charset="0"/>
            </a:endParaRPr>
          </a:p>
        </p:txBody>
      </p:sp>
    </p:spTree>
    <p:extLst>
      <p:ext uri="{BB962C8B-B14F-4D97-AF65-F5344CB8AC3E}">
        <p14:creationId xmlns:p14="http://schemas.microsoft.com/office/powerpoint/2010/main" val="437378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3170099"/>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r>
              <a:rPr lang="pt-BR" sz="2000" b="1" dirty="0">
                <a:latin typeface="Arial" pitchFamily="34" charset="0"/>
                <a:cs typeface="Arial" pitchFamily="34" charset="0"/>
              </a:rPr>
              <a:t>Müze/Kütüphane Yönetim Hesabı Cetveli (Örnek: </a:t>
            </a:r>
            <a:r>
              <a:rPr lang="pt-BR" sz="2000" b="1" dirty="0" smtClean="0">
                <a:latin typeface="Arial" pitchFamily="34" charset="0"/>
                <a:cs typeface="Arial" pitchFamily="34" charset="0"/>
              </a:rPr>
              <a:t>18)</a:t>
            </a:r>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r>
              <a:rPr lang="pt-BR" sz="2000" dirty="0" smtClean="0">
                <a:latin typeface="Arial" pitchFamily="34" charset="0"/>
                <a:cs typeface="Arial" pitchFamily="34" charset="0"/>
              </a:rPr>
              <a:t>Bu </a:t>
            </a:r>
            <a:r>
              <a:rPr lang="pt-BR" sz="2000" dirty="0">
                <a:latin typeface="Arial" pitchFamily="34" charset="0"/>
                <a:cs typeface="Arial" pitchFamily="34" charset="0"/>
              </a:rPr>
              <a:t>Cetvel, kamu idarelerinin elinde bulunan veya müzelerdeki tarihi ve sanat değeri olan taşınırlar ile kütüphanelerde bulunan yazma ve basma nadir eserler ile diğer materyallerin yönetim hesaplarının verilmesinde düzenlenir.</a:t>
            </a:r>
          </a:p>
          <a:p>
            <a:pPr algn="just"/>
            <a:r>
              <a:rPr lang="pt-BR" sz="2000" b="1" dirty="0">
                <a:latin typeface="Arial" pitchFamily="34" charset="0"/>
                <a:cs typeface="Arial" pitchFamily="34" charset="0"/>
              </a:rPr>
              <a:t>	</a:t>
            </a:r>
          </a:p>
        </p:txBody>
      </p:sp>
    </p:spTree>
    <p:extLst>
      <p:ext uri="{BB962C8B-B14F-4D97-AF65-F5344CB8AC3E}">
        <p14:creationId xmlns:p14="http://schemas.microsoft.com/office/powerpoint/2010/main" val="2723939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sp>
        <p:nvSpPr>
          <p:cNvPr id="3" name="Dikdörtgen 2"/>
          <p:cNvSpPr/>
          <p:nvPr/>
        </p:nvSpPr>
        <p:spPr>
          <a:xfrm>
            <a:off x="285720" y="714362"/>
            <a:ext cx="8682269" cy="1938992"/>
          </a:xfrm>
          <a:prstGeom prst="rect">
            <a:avLst/>
          </a:prstGeom>
        </p:spPr>
        <p:txBody>
          <a:bodyPr wrap="square">
            <a:spAutoFit/>
          </a:bodyPr>
          <a:lstStyle/>
          <a:p>
            <a:pPr algn="just"/>
            <a:endParaRPr lang="tr-TR" sz="2000" b="1" dirty="0" smtClean="0">
              <a:latin typeface="Arial" pitchFamily="34" charset="0"/>
              <a:cs typeface="Arial" pitchFamily="34" charset="0"/>
            </a:endParaRPr>
          </a:p>
          <a:p>
            <a:pPr algn="just"/>
            <a:r>
              <a:rPr lang="pt-BR" sz="2000" b="1" dirty="0">
                <a:latin typeface="Arial" pitchFamily="34" charset="0"/>
                <a:cs typeface="Arial" pitchFamily="34" charset="0"/>
              </a:rPr>
              <a:t>Tesis Bileşenleri Cetveli (Örnek: 19</a:t>
            </a:r>
            <a:r>
              <a:rPr lang="pt-BR" sz="2000" b="1" dirty="0" smtClean="0">
                <a:latin typeface="Arial" pitchFamily="34" charset="0"/>
                <a:cs typeface="Arial" pitchFamily="34" charset="0"/>
              </a:rPr>
              <a:t>) </a:t>
            </a:r>
            <a:endParaRPr lang="tr-TR" sz="2000" b="1" dirty="0" smtClean="0">
              <a:latin typeface="Arial" pitchFamily="34" charset="0"/>
              <a:cs typeface="Arial" pitchFamily="34" charset="0"/>
            </a:endParaRPr>
          </a:p>
          <a:p>
            <a:pPr algn="just"/>
            <a:endParaRPr lang="tr-TR" sz="2000" b="1" dirty="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pt-BR" sz="2000" b="1" dirty="0" smtClean="0">
                <a:solidFill>
                  <a:srgbClr val="FF0000"/>
                </a:solidFill>
                <a:latin typeface="Arial" pitchFamily="34" charset="0"/>
                <a:cs typeface="Arial" pitchFamily="34" charset="0"/>
              </a:rPr>
              <a:t>Tesis </a:t>
            </a:r>
            <a:r>
              <a:rPr lang="pt-BR" sz="2000" b="1" dirty="0">
                <a:solidFill>
                  <a:srgbClr val="FF0000"/>
                </a:solidFill>
                <a:latin typeface="Arial" pitchFamily="34" charset="0"/>
                <a:cs typeface="Arial" pitchFamily="34" charset="0"/>
              </a:rPr>
              <a:t>olarak kayıtlara alınacak taşınırları oluşturan ana bileşenler bu belgede cins ve özellikleri itibarıyla ayrı ayrı gösterilir.</a:t>
            </a:r>
          </a:p>
        </p:txBody>
      </p:sp>
    </p:spTree>
    <p:extLst>
      <p:ext uri="{BB962C8B-B14F-4D97-AF65-F5344CB8AC3E}">
        <p14:creationId xmlns:p14="http://schemas.microsoft.com/office/powerpoint/2010/main" val="670656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3" y="560124"/>
            <a:ext cx="6450338" cy="3516621"/>
          </a:xfrm>
          <a:prstGeom prst="rect">
            <a:avLst/>
          </a:prstGeom>
        </p:spPr>
      </p:pic>
    </p:spTree>
    <p:extLst>
      <p:ext uri="{BB962C8B-B14F-4D97-AF65-F5344CB8AC3E}">
        <p14:creationId xmlns:p14="http://schemas.microsoft.com/office/powerpoint/2010/main" val="3074604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a:latin typeface="Arial" pitchFamily="34" charset="0"/>
                <a:cs typeface="Arial" pitchFamily="34" charset="0"/>
              </a:rPr>
              <a:t>Cetveller</a:t>
            </a: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880203"/>
            <a:ext cx="6552727" cy="3058575"/>
          </a:xfrm>
          <a:prstGeom prst="rect">
            <a:avLst/>
          </a:prstGeom>
        </p:spPr>
      </p:pic>
    </p:spTree>
    <p:extLst>
      <p:ext uri="{BB962C8B-B14F-4D97-AF65-F5344CB8AC3E}">
        <p14:creationId xmlns:p14="http://schemas.microsoft.com/office/powerpoint/2010/main" val="33752040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Yönetmeliğin </a:t>
            </a:r>
            <a:r>
              <a:rPr lang="tr-TR" sz="2800" b="1" u="sng" dirty="0"/>
              <a:t>11 inci </a:t>
            </a:r>
            <a:r>
              <a:rPr lang="tr-TR" sz="2800" b="1" u="sng" dirty="0" smtClean="0"/>
              <a:t>maddesine</a:t>
            </a:r>
            <a:r>
              <a:rPr lang="tr-TR" sz="2800" b="1" dirty="0" smtClean="0"/>
              <a:t> </a:t>
            </a:r>
            <a:r>
              <a:rPr lang="tr-TR" sz="2800" b="1" dirty="0"/>
              <a:t>fıkra eklenmiştir.</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3724096"/>
          </a:xfrm>
          <a:prstGeom prst="rect">
            <a:avLst/>
          </a:prstGeom>
        </p:spPr>
        <p:txBody>
          <a:bodyPr wrap="square">
            <a:spAutoFit/>
          </a:bodyPr>
          <a:lstStyle/>
          <a:p>
            <a:pPr lvl="0" algn="just">
              <a:lnSpc>
                <a:spcPct val="100000"/>
              </a:lnSpc>
            </a:pPr>
            <a:endParaRPr lang="tr-TR" sz="1000" b="1" dirty="0" smtClean="0">
              <a:solidFill>
                <a:srgbClr val="C00000"/>
              </a:solidFill>
              <a:latin typeface="Arial" pitchFamily="34" charset="0"/>
              <a:cs typeface="Arial" pitchFamily="34" charset="0"/>
            </a:endParaRPr>
          </a:p>
          <a:p>
            <a:pPr lvl="0" algn="just">
              <a:lnSpc>
                <a:spcPct val="100000"/>
              </a:lnSpc>
            </a:pPr>
            <a:endParaRPr lang="tr-TR" sz="1000" b="1" dirty="0">
              <a:solidFill>
                <a:srgbClr val="C00000"/>
              </a:solidFill>
              <a:latin typeface="Arial" pitchFamily="34" charset="0"/>
              <a:cs typeface="Arial" pitchFamily="34" charset="0"/>
            </a:endParaRPr>
          </a:p>
          <a:p>
            <a:pPr algn="just"/>
            <a:r>
              <a:rPr lang="tr-TR" sz="2400" b="1" dirty="0" smtClean="0">
                <a:latin typeface="Arial" pitchFamily="34" charset="0"/>
                <a:cs typeface="Arial" pitchFamily="34" charset="0"/>
              </a:rPr>
              <a:t>MADDE 11 – Kamu idarelerince yapılabilecek düzenlemeler ile defter ve belgelerin elektronik ortamda tutulması</a:t>
            </a:r>
          </a:p>
          <a:p>
            <a:pPr algn="just"/>
            <a:r>
              <a:rPr lang="tr-TR" sz="2400" b="1" dirty="0" smtClean="0">
                <a:latin typeface="Arial" pitchFamily="34" charset="0"/>
                <a:cs typeface="Arial" pitchFamily="34" charset="0"/>
              </a:rPr>
              <a:t>	</a:t>
            </a:r>
          </a:p>
          <a:p>
            <a:pPr lvl="0" algn="just">
              <a:lnSpc>
                <a:spcPct val="100000"/>
              </a:lnSpc>
            </a:pPr>
            <a:endParaRPr lang="tr-TR" sz="2000" dirty="0" smtClean="0">
              <a:latin typeface="Arial" pitchFamily="34" charset="0"/>
              <a:cs typeface="Arial" pitchFamily="34" charset="0"/>
            </a:endParaRPr>
          </a:p>
          <a:p>
            <a:pPr lvl="0" algn="just">
              <a:lnSpc>
                <a:spcPct val="100000"/>
              </a:lnSpc>
            </a:pPr>
            <a:r>
              <a:rPr lang="tr-TR" sz="2000" dirty="0" smtClean="0">
                <a:latin typeface="Arial" pitchFamily="34" charset="0"/>
                <a:cs typeface="Arial" pitchFamily="34" charset="0"/>
              </a:rPr>
              <a:t>Aynı Yönetmeliğin 11 inci maddesinin birinci fıkrasında yer alan “</a:t>
            </a:r>
            <a:r>
              <a:rPr lang="tr-TR" sz="2000" b="1" dirty="0" smtClean="0">
                <a:latin typeface="Arial" pitchFamily="34" charset="0"/>
                <a:cs typeface="Arial" pitchFamily="34" charset="0"/>
              </a:rPr>
              <a:t>bilgisayar ortamında</a:t>
            </a:r>
            <a:r>
              <a:rPr lang="tr-TR" sz="2000" dirty="0" smtClean="0">
                <a:latin typeface="Arial" pitchFamily="34" charset="0"/>
                <a:cs typeface="Arial" pitchFamily="34" charset="0"/>
              </a:rPr>
              <a:t>” ibaresi “</a:t>
            </a:r>
            <a:r>
              <a:rPr lang="tr-TR" sz="2000" b="1" dirty="0" smtClean="0">
                <a:solidFill>
                  <a:srgbClr val="C00000"/>
                </a:solidFill>
                <a:latin typeface="Arial" pitchFamily="34" charset="0"/>
                <a:cs typeface="Arial" pitchFamily="34" charset="0"/>
              </a:rPr>
              <a:t>elektronik ortamda</a:t>
            </a:r>
            <a:r>
              <a:rPr lang="tr-TR" sz="2000" dirty="0" smtClean="0">
                <a:latin typeface="Arial" pitchFamily="34" charset="0"/>
                <a:cs typeface="Arial" pitchFamily="34" charset="0"/>
              </a:rPr>
              <a:t>” şeklinde değiştirilmiş ve aynı maddeye yeni fıkra eklenmiştir.</a:t>
            </a:r>
          </a:p>
          <a:p>
            <a:pPr lvl="0" algn="just">
              <a:lnSpc>
                <a:spcPct val="100000"/>
              </a:lnSpc>
            </a:pPr>
            <a:endParaRPr lang="tr-TR" sz="1200" b="1" i="1" dirty="0" smtClean="0">
              <a:latin typeface="Arial" pitchFamily="34" charset="0"/>
              <a:cs typeface="Arial" pitchFamily="34" charset="0"/>
              <a:hlinkClick r:id="rId4" action="ppaction://hlinkfile"/>
            </a:endParaRPr>
          </a:p>
          <a:p>
            <a:pPr lvl="0" algn="just">
              <a:lnSpc>
                <a:spcPct val="100000"/>
              </a:lnSpc>
            </a:pPr>
            <a:endParaRPr lang="tr-TR" sz="1200" b="1" i="1" dirty="0">
              <a:latin typeface="Arial" pitchFamily="34" charset="0"/>
              <a:cs typeface="Arial" pitchFamily="34" charset="0"/>
              <a:hlinkClick r:id="rId4" action="ppaction://hlinkfile"/>
            </a:endParaRP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p:txBody>
      </p:sp>
    </p:spTree>
    <p:extLst>
      <p:ext uri="{BB962C8B-B14F-4D97-AF65-F5344CB8AC3E}">
        <p14:creationId xmlns:p14="http://schemas.microsoft.com/office/powerpoint/2010/main" val="41259014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2800" b="1" dirty="0" smtClean="0"/>
              <a:t>Yönetmeliğin </a:t>
            </a:r>
            <a:r>
              <a:rPr lang="tr-TR" sz="2800" b="1" u="sng" dirty="0"/>
              <a:t>11 inci </a:t>
            </a:r>
            <a:r>
              <a:rPr lang="tr-TR" sz="2800" b="1" u="sng" dirty="0" smtClean="0"/>
              <a:t>maddesine</a:t>
            </a:r>
            <a:r>
              <a:rPr lang="tr-TR" sz="2800" b="1" dirty="0" smtClean="0"/>
              <a:t> </a:t>
            </a:r>
            <a:r>
              <a:rPr lang="tr-TR" sz="2800" b="1" dirty="0"/>
              <a:t>fıkra eklenmiştir.</a:t>
            </a:r>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01516" y="767194"/>
            <a:ext cx="8784976" cy="5078313"/>
          </a:xfrm>
          <a:prstGeom prst="rect">
            <a:avLst/>
          </a:prstGeom>
        </p:spPr>
        <p:txBody>
          <a:bodyPr wrap="square">
            <a:spAutoFit/>
          </a:bodyPr>
          <a:lstStyle/>
          <a:p>
            <a:pPr algn="just"/>
            <a:r>
              <a:rPr lang="tr-TR" sz="2000" b="1" dirty="0" smtClean="0">
                <a:latin typeface="Arial" pitchFamily="34" charset="0"/>
                <a:cs typeface="Arial" pitchFamily="34" charset="0"/>
              </a:rPr>
              <a:t>Kamu idarelerince yapılabilecek düzenlemeler ile defter ve belgelerin elektronik ortamda tutulması</a:t>
            </a:r>
            <a:endParaRPr lang="tr-TR" sz="2000"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tr-TR" sz="2000" b="1" dirty="0" smtClean="0">
                <a:latin typeface="Arial" pitchFamily="34" charset="0"/>
                <a:cs typeface="Arial" pitchFamily="34" charset="0"/>
              </a:rPr>
              <a:t>MADDE 11 –</a:t>
            </a:r>
            <a:r>
              <a:rPr lang="tr-TR" sz="2000" dirty="0" smtClean="0">
                <a:latin typeface="Arial" pitchFamily="34" charset="0"/>
                <a:cs typeface="Arial" pitchFamily="34" charset="0"/>
              </a:rPr>
              <a:t> (1) Taşınırların tüm giriş ve çıkış kayıtları ile kullanılacak defter, belge ve cetvellerin </a:t>
            </a:r>
            <a:r>
              <a:rPr lang="tr-TR" sz="2000" b="1" dirty="0" smtClean="0">
                <a:solidFill>
                  <a:srgbClr val="C00000"/>
                </a:solidFill>
                <a:latin typeface="Arial" pitchFamily="34" charset="0"/>
                <a:cs typeface="Arial" pitchFamily="34" charset="0"/>
              </a:rPr>
              <a:t>elektronik ortamda</a:t>
            </a:r>
            <a:r>
              <a:rPr lang="tr-TR" sz="2000" dirty="0" smtClean="0">
                <a:latin typeface="Arial" pitchFamily="34" charset="0"/>
                <a:cs typeface="Arial" pitchFamily="34" charset="0"/>
              </a:rPr>
              <a:t> tutulması ve düzenlenmesi esastır.</a:t>
            </a:r>
          </a:p>
          <a:p>
            <a:pPr algn="just"/>
            <a:r>
              <a:rPr lang="tr-TR" sz="2000" dirty="0" smtClean="0">
                <a:latin typeface="Arial" pitchFamily="34" charset="0"/>
                <a:cs typeface="Arial" pitchFamily="34" charset="0"/>
              </a:rPr>
              <a:t>	</a:t>
            </a:r>
          </a:p>
          <a:p>
            <a:pPr algn="just"/>
            <a:r>
              <a:rPr lang="tr-TR" sz="2000" dirty="0" smtClean="0">
                <a:latin typeface="Arial" pitchFamily="34" charset="0"/>
                <a:cs typeface="Arial" pitchFamily="34" charset="0"/>
              </a:rPr>
              <a:t>(2) Kamu idareleri, bu Yönetmelikte belirlenen esas ve usullere bağlı kalmak ve Bakanlığın uygun görüşünü almak koşuluyla özel düzenleme yapabilir ve gereken hallerde bu Yönetmelikte yer alan defter, belge ve cetveller yanında başka defter, belge ve cetveller de kullanabilirler.</a:t>
            </a:r>
          </a:p>
          <a:p>
            <a:pPr algn="just"/>
            <a:endParaRPr lang="tr-TR" sz="2000" dirty="0" smtClean="0">
              <a:latin typeface="Arial" pitchFamily="34" charset="0"/>
              <a:ea typeface="Times New Roman"/>
              <a:cs typeface="Arial" pitchFamily="34" charset="0"/>
            </a:endParaRPr>
          </a:p>
          <a:p>
            <a:pPr algn="just"/>
            <a:r>
              <a:rPr lang="tr-TR" sz="2000" b="1" dirty="0" smtClean="0">
                <a:solidFill>
                  <a:srgbClr val="C00000"/>
                </a:solidFill>
                <a:latin typeface="Arial" pitchFamily="34" charset="0"/>
                <a:ea typeface="Times New Roman"/>
                <a:cs typeface="Arial" pitchFamily="34" charset="0"/>
              </a:rPr>
              <a:t>(3) Elektronik ortamda düzenlenen defter, belge ve cetvellerde gerekli görülmesi halinde ilave sütun ve satır açılabilir.</a:t>
            </a:r>
          </a:p>
          <a:p>
            <a:pPr lvl="0" algn="just">
              <a:lnSpc>
                <a:spcPct val="100000"/>
              </a:lnSpc>
            </a:pPr>
            <a:endParaRPr lang="tr-TR" sz="1200" b="1" i="1" dirty="0" smtClean="0">
              <a:latin typeface="Arial" pitchFamily="34" charset="0"/>
              <a:cs typeface="Arial" pitchFamily="34" charset="0"/>
              <a:hlinkClick r:id="rId4" action="ppaction://hlinkfile"/>
            </a:endParaRPr>
          </a:p>
          <a:p>
            <a:pPr lvl="0" algn="just">
              <a:lnSpc>
                <a:spcPct val="100000"/>
              </a:lnSpc>
            </a:pPr>
            <a:endParaRPr lang="tr-TR" sz="1200" b="1" i="1" dirty="0">
              <a:latin typeface="Arial" pitchFamily="34" charset="0"/>
              <a:cs typeface="Arial" pitchFamily="34" charset="0"/>
              <a:hlinkClick r:id="rId4" action="ppaction://hlinkfile"/>
            </a:endParaRP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p:txBody>
      </p:sp>
    </p:spTree>
    <p:extLst>
      <p:ext uri="{BB962C8B-B14F-4D97-AF65-F5344CB8AC3E}">
        <p14:creationId xmlns:p14="http://schemas.microsoft.com/office/powerpoint/2010/main" val="41259014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9" name="8 Başlık"/>
          <p:cNvSpPr>
            <a:spLocks noGrp="1"/>
          </p:cNvSpPr>
          <p:nvPr>
            <p:ph type="ctrTitle"/>
          </p:nvPr>
        </p:nvSpPr>
        <p:spPr>
          <a:xfrm>
            <a:off x="642910" y="1785932"/>
            <a:ext cx="7772400" cy="1102519"/>
          </a:xfrm>
        </p:spPr>
        <p:txBody>
          <a:bodyPr>
            <a:normAutofit fontScale="90000"/>
          </a:bodyPr>
          <a:lstStyle/>
          <a:p>
            <a:r>
              <a:rPr lang="tr-TR" b="1" dirty="0" smtClean="0">
                <a:solidFill>
                  <a:srgbClr val="C00000"/>
                </a:solidFill>
                <a:latin typeface="Arial" pitchFamily="34" charset="0"/>
                <a:cs typeface="Arial" pitchFamily="34" charset="0"/>
              </a:rPr>
              <a:t>DÖRDÜNCÜ BÖLÜM</a:t>
            </a:r>
            <a:br>
              <a:rPr lang="tr-TR" b="1" dirty="0" smtClean="0">
                <a:solidFill>
                  <a:srgbClr val="C00000"/>
                </a:solidFill>
                <a:latin typeface="Arial" pitchFamily="34" charset="0"/>
                <a:cs typeface="Arial" pitchFamily="34" charset="0"/>
              </a:rPr>
            </a:br>
            <a:r>
              <a:rPr lang="tr-TR" b="1" dirty="0" smtClean="0">
                <a:solidFill>
                  <a:srgbClr val="C00000"/>
                </a:solidFill>
                <a:latin typeface="Arial" pitchFamily="34" charset="0"/>
                <a:cs typeface="Arial" pitchFamily="34" charset="0"/>
              </a:rPr>
              <a:t>Taşınır İşlemleri</a:t>
            </a:r>
            <a:endParaRPr lang="tr-TR"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88085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600" b="1" dirty="0" smtClean="0"/>
              <a:t>Taşınırların Kaydı</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3539430"/>
          </a:xfrm>
          <a:prstGeom prst="rect">
            <a:avLst/>
          </a:prstGeom>
        </p:spPr>
        <p:txBody>
          <a:bodyPr wrap="square">
            <a:spAutoFit/>
          </a:bodyPr>
          <a:lstStyle/>
          <a:p>
            <a:pPr lvl="0" algn="just">
              <a:lnSpc>
                <a:spcPct val="100000"/>
              </a:lnSpc>
            </a:pPr>
            <a:endParaRPr lang="tr-TR" b="1" dirty="0" smtClean="0">
              <a:solidFill>
                <a:srgbClr val="C00000"/>
              </a:solidFill>
              <a:latin typeface="Arial" pitchFamily="34" charset="0"/>
              <a:cs typeface="Arial" pitchFamily="34" charset="0"/>
            </a:endParaRPr>
          </a:p>
          <a:p>
            <a:pPr lvl="0" algn="just">
              <a:lnSpc>
                <a:spcPct val="100000"/>
              </a:lnSpc>
            </a:pPr>
            <a:endParaRPr lang="tr-TR" b="1" dirty="0">
              <a:solidFill>
                <a:srgbClr val="C00000"/>
              </a:solidFill>
              <a:latin typeface="Arial" pitchFamily="34" charset="0"/>
              <a:cs typeface="Arial" pitchFamily="34" charset="0"/>
            </a:endParaRPr>
          </a:p>
          <a:p>
            <a:pPr algn="just">
              <a:buFont typeface="Wingdings" pitchFamily="2" charset="2"/>
              <a:buChar char="v"/>
            </a:pPr>
            <a:r>
              <a:rPr lang="tr-TR" sz="2400" b="1" dirty="0" smtClean="0">
                <a:latin typeface="Arial" pitchFamily="34" charset="0"/>
                <a:cs typeface="Arial" pitchFamily="34" charset="0"/>
              </a:rPr>
              <a:t> Kamu idarelerince bütün taşınırların ve bunlara ilişkin    işlemlerin kayıt altına alınması esastır.</a:t>
            </a:r>
          </a:p>
          <a:p>
            <a:pPr algn="just"/>
            <a:r>
              <a:rPr lang="tr-TR" sz="2400" b="1" dirty="0" smtClean="0">
                <a:latin typeface="Arial" pitchFamily="34" charset="0"/>
                <a:cs typeface="Arial" pitchFamily="34" charset="0"/>
              </a:rPr>
              <a:t> </a:t>
            </a:r>
          </a:p>
          <a:p>
            <a:pPr algn="just">
              <a:buFont typeface="Wingdings" pitchFamily="2" charset="2"/>
              <a:buChar char="v"/>
            </a:pPr>
            <a:r>
              <a:rPr lang="tr-TR" sz="2400" b="1" dirty="0" smtClean="0">
                <a:latin typeface="Arial" pitchFamily="34" charset="0"/>
                <a:cs typeface="Arial" pitchFamily="34" charset="0"/>
              </a:rPr>
              <a:t> Taşınır kayıtları harcama birimleri itibarıyla, yönetim hesabı verilmesine esas olacak şekilde tutulur. </a:t>
            </a:r>
          </a:p>
          <a:p>
            <a:pPr algn="just">
              <a:buFont typeface="Wingdings" pitchFamily="2" charset="2"/>
              <a:buChar char="v"/>
            </a:pPr>
            <a:endParaRPr lang="tr-TR" sz="2400" b="1" dirty="0" smtClean="0">
              <a:latin typeface="Arial" pitchFamily="34" charset="0"/>
              <a:cs typeface="Arial" pitchFamily="34" charset="0"/>
            </a:endParaRPr>
          </a:p>
          <a:p>
            <a:pPr algn="just">
              <a:buFont typeface="Wingdings" pitchFamily="2" charset="2"/>
              <a:buChar char="v"/>
            </a:pPr>
            <a:r>
              <a:rPr lang="tr-TR" sz="2400" b="1" dirty="0" smtClean="0">
                <a:latin typeface="Arial" pitchFamily="34" charset="0"/>
                <a:cs typeface="Arial" pitchFamily="34" charset="0"/>
              </a:rPr>
              <a:t> Her bir kaydın belgeye dayanması şarttır.</a:t>
            </a:r>
            <a:endParaRPr lang="tr-TR" sz="1100" b="1" i="1" dirty="0" smtClean="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247449" y="4888675"/>
            <a:ext cx="8896551" cy="251673"/>
          </a:xfrm>
          <a:prstGeom prst="rect">
            <a:avLst/>
          </a:prstGeom>
          <a:pattFill prst="ltHorz">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31140" tIns="65571" rIns="131140" bIns="65571" rtlCol="0" anchor="ctr"/>
          <a:lstStyle/>
          <a:p>
            <a:pPr algn="ctr"/>
            <a:endParaRPr lang="tr-T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 y="4888675"/>
            <a:ext cx="455700" cy="255192"/>
          </a:xfrm>
          <a:prstGeom prst="rect">
            <a:avLst/>
          </a:prstGeom>
        </p:spPr>
      </p:pic>
      <p:pic>
        <p:nvPicPr>
          <p:cNvPr id="26" name="Resim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4890497"/>
            <a:ext cx="755576" cy="251860"/>
          </a:xfrm>
          <a:prstGeom prst="rect">
            <a:avLst/>
          </a:prstGeom>
        </p:spPr>
      </p:pic>
      <p:sp>
        <p:nvSpPr>
          <p:cNvPr id="2" name="Başlık 1"/>
          <p:cNvSpPr>
            <a:spLocks noGrp="1"/>
          </p:cNvSpPr>
          <p:nvPr>
            <p:ph type="ctrTitle"/>
          </p:nvPr>
        </p:nvSpPr>
        <p:spPr>
          <a:xfrm>
            <a:off x="0" y="-20537"/>
            <a:ext cx="9144000" cy="576064"/>
          </a:xfr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r>
              <a:rPr lang="tr-TR" sz="3600" b="1" dirty="0" smtClean="0"/>
              <a:t>Taşınırların Kaydı</a:t>
            </a:r>
            <a:endParaRPr lang="tr-TR" sz="2400" b="1" dirty="0"/>
          </a:p>
        </p:txBody>
      </p:sp>
      <p:sp>
        <p:nvSpPr>
          <p:cNvPr id="16" name="Oval 4"/>
          <p:cNvSpPr/>
          <p:nvPr/>
        </p:nvSpPr>
        <p:spPr>
          <a:xfrm>
            <a:off x="5148064" y="3507854"/>
            <a:ext cx="1872208" cy="10692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9060" tIns="99060" rIns="99060" bIns="99060" numCol="1" spcCol="1270" anchor="ctr" anchorCtr="0">
            <a:noAutofit/>
          </a:bodyPr>
          <a:lstStyle/>
          <a:p>
            <a:pPr lvl="0" defTabSz="1155700">
              <a:lnSpc>
                <a:spcPct val="90000"/>
              </a:lnSpc>
              <a:spcBef>
                <a:spcPct val="0"/>
              </a:spcBef>
              <a:spcAft>
                <a:spcPct val="35000"/>
              </a:spcAft>
            </a:pPr>
            <a:r>
              <a:rPr lang="tr-TR" sz="1400" b="1" u="none" kern="1200" dirty="0" smtClean="0">
                <a:solidFill>
                  <a:schemeClr val="bg1"/>
                </a:solidFill>
              </a:rPr>
              <a:t>MERKEZİ YÖNETM</a:t>
            </a:r>
          </a:p>
          <a:p>
            <a:pPr lvl="0" defTabSz="1155700">
              <a:lnSpc>
                <a:spcPct val="90000"/>
              </a:lnSpc>
              <a:spcBef>
                <a:spcPct val="0"/>
              </a:spcBef>
              <a:spcAft>
                <a:spcPct val="35000"/>
              </a:spcAft>
            </a:pPr>
            <a:r>
              <a:rPr lang="tr-TR" sz="800" b="1" kern="1200" dirty="0" smtClean="0">
                <a:solidFill>
                  <a:schemeClr val="bg1"/>
                </a:solidFill>
              </a:rPr>
              <a:t>- Genel Bütçeli İdareler </a:t>
            </a:r>
          </a:p>
          <a:p>
            <a:pPr lvl="0" defTabSz="1155700">
              <a:lnSpc>
                <a:spcPct val="90000"/>
              </a:lnSpc>
              <a:spcBef>
                <a:spcPct val="0"/>
              </a:spcBef>
              <a:spcAft>
                <a:spcPct val="35000"/>
              </a:spcAft>
            </a:pPr>
            <a:r>
              <a:rPr lang="tr-TR" sz="800" b="1" kern="1200" dirty="0" smtClean="0">
                <a:solidFill>
                  <a:schemeClr val="bg1"/>
                </a:solidFill>
              </a:rPr>
              <a:t>- Özel Bütçeli İdareler</a:t>
            </a:r>
          </a:p>
          <a:p>
            <a:pPr marL="85725" lvl="0" indent="-85725" defTabSz="1155700">
              <a:lnSpc>
                <a:spcPct val="90000"/>
              </a:lnSpc>
              <a:spcBef>
                <a:spcPct val="0"/>
              </a:spcBef>
              <a:spcAft>
                <a:spcPct val="35000"/>
              </a:spcAft>
            </a:pPr>
            <a:r>
              <a:rPr lang="tr-TR" sz="800" b="1" kern="1200" dirty="0" smtClean="0">
                <a:solidFill>
                  <a:schemeClr val="bg1"/>
                </a:solidFill>
              </a:rPr>
              <a:t>- Düzenleyici ve Denetleyici Kurumlar</a:t>
            </a:r>
          </a:p>
          <a:p>
            <a:pPr marL="180975" lvl="0" indent="-180975" defTabSz="1155700">
              <a:lnSpc>
                <a:spcPct val="90000"/>
              </a:lnSpc>
              <a:spcBef>
                <a:spcPct val="0"/>
              </a:spcBef>
              <a:spcAft>
                <a:spcPct val="35000"/>
              </a:spcAft>
            </a:pPr>
            <a:r>
              <a:rPr lang="tr-TR" sz="800" dirty="0" smtClean="0">
                <a:solidFill>
                  <a:schemeClr val="bg1"/>
                </a:solidFill>
              </a:rPr>
              <a:t>  </a:t>
            </a:r>
            <a:endParaRPr lang="tr-TR" sz="800" kern="1200" dirty="0">
              <a:solidFill>
                <a:schemeClr val="bg1"/>
              </a:solidFill>
            </a:endParaRPr>
          </a:p>
        </p:txBody>
      </p:sp>
      <p:sp>
        <p:nvSpPr>
          <p:cNvPr id="3" name="Dikdörtgen 2"/>
          <p:cNvSpPr/>
          <p:nvPr/>
        </p:nvSpPr>
        <p:spPr>
          <a:xfrm>
            <a:off x="285720" y="767194"/>
            <a:ext cx="8700772" cy="4370427"/>
          </a:xfrm>
          <a:prstGeom prst="rect">
            <a:avLst/>
          </a:prstGeom>
        </p:spPr>
        <p:txBody>
          <a:bodyPr wrap="square">
            <a:spAutoFit/>
          </a:bodyPr>
          <a:lstStyle/>
          <a:p>
            <a:pPr lvl="0" algn="just">
              <a:lnSpc>
                <a:spcPct val="100000"/>
              </a:lnSpc>
            </a:pPr>
            <a:endParaRPr lang="tr-TR" b="1" dirty="0" smtClean="0">
              <a:solidFill>
                <a:srgbClr val="C00000"/>
              </a:solidFill>
              <a:latin typeface="Arial" pitchFamily="34" charset="0"/>
              <a:cs typeface="Arial" pitchFamily="34" charset="0"/>
            </a:endParaRPr>
          </a:p>
          <a:p>
            <a:pPr algn="just"/>
            <a:r>
              <a:rPr lang="tr-TR" sz="2400" b="1" dirty="0" smtClean="0">
                <a:latin typeface="Arial" pitchFamily="34" charset="0"/>
                <a:cs typeface="Arial" pitchFamily="34" charset="0"/>
              </a:rPr>
              <a:t> Bu çerçevede;</a:t>
            </a:r>
          </a:p>
          <a:p>
            <a:pPr algn="just"/>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	a) Önceki yıldan devren gelen taşınırlar ile içinde bulunulan yılda herhangi bir şekilde edinilen veya elden çıkarılan taşınırlar,</a:t>
            </a:r>
          </a:p>
          <a:p>
            <a:pPr algn="just"/>
            <a:r>
              <a:rPr lang="tr-TR" sz="2400" b="1" dirty="0" smtClean="0">
                <a:latin typeface="Arial" pitchFamily="34" charset="0"/>
                <a:cs typeface="Arial" pitchFamily="34" charset="0"/>
              </a:rPr>
              <a:t>	b) Taşınırlardaki kayıp, fire, yıpranma ve benzeri nedenlerle meydana gelen azalmalar,</a:t>
            </a:r>
          </a:p>
          <a:p>
            <a:pPr algn="just"/>
            <a:r>
              <a:rPr lang="tr-TR" sz="2400" b="1" dirty="0" smtClean="0">
                <a:latin typeface="Arial" pitchFamily="34" charset="0"/>
                <a:cs typeface="Arial" pitchFamily="34" charset="0"/>
              </a:rPr>
              <a:t>	c) Sayım sonucunda ortaya çıkan fazlalar, </a:t>
            </a:r>
          </a:p>
          <a:p>
            <a:pPr algn="just"/>
            <a:endParaRPr lang="tr-TR" sz="2400" b="1" dirty="0" smtClean="0">
              <a:latin typeface="Arial" pitchFamily="34" charset="0"/>
              <a:cs typeface="Arial" pitchFamily="34" charset="0"/>
            </a:endParaRPr>
          </a:p>
          <a:p>
            <a:pPr algn="just"/>
            <a:r>
              <a:rPr lang="tr-TR" sz="2400" b="1" dirty="0" smtClean="0">
                <a:latin typeface="Arial" pitchFamily="34" charset="0"/>
                <a:cs typeface="Arial" pitchFamily="34" charset="0"/>
              </a:rPr>
              <a:t>           miktar ve değer olarak kayıtlara alınarak takip edilir.</a:t>
            </a:r>
          </a:p>
          <a:p>
            <a:pPr lvl="0" algn="just">
              <a:lnSpc>
                <a:spcPct val="100000"/>
              </a:lnSpc>
            </a:pPr>
            <a:endParaRPr lang="tr-TR" sz="1000" b="1" i="1" dirty="0">
              <a:solidFill>
                <a:srgbClr val="C00000"/>
              </a:solidFill>
              <a:latin typeface="Arial" pitchFamily="34" charset="0"/>
              <a:cs typeface="Arial" pitchFamily="34" charset="0"/>
              <a:hlinkClick r:id="rId4" action="ppaction://hlinkfile"/>
            </a:endParaRPr>
          </a:p>
          <a:p>
            <a:pPr lvl="0" algn="just">
              <a:lnSpc>
                <a:spcPct val="100000"/>
              </a:lnSpc>
            </a:pPr>
            <a:endParaRPr lang="tr-TR" sz="1000" b="1" i="1" dirty="0" smtClean="0">
              <a:solidFill>
                <a:srgbClr val="C00000"/>
              </a:solidFill>
              <a:latin typeface="Arial" pitchFamily="34" charset="0"/>
              <a:cs typeface="Arial" pitchFamily="34" charset="0"/>
              <a:hlinkClick r:id="rId4" action="ppaction://hlinkfile"/>
            </a:endParaRPr>
          </a:p>
        </p:txBody>
      </p:sp>
      <p:sp>
        <p:nvSpPr>
          <p:cNvPr id="8" name="Yuvarlatılmış Dikdörtgen 7"/>
          <p:cNvSpPr/>
          <p:nvPr/>
        </p:nvSpPr>
        <p:spPr>
          <a:xfrm>
            <a:off x="8041876" y="7482"/>
            <a:ext cx="1102124" cy="5084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latin typeface="Arial" pitchFamily="34" charset="0"/>
                <a:cs typeface="Arial" pitchFamily="34" charset="0"/>
              </a:rPr>
              <a:t>MADDE 12</a:t>
            </a:r>
            <a:endParaRPr lang="tr-T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21515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TS102895266">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5284</TotalTime>
  <Words>11559</Words>
  <Application>Microsoft Office PowerPoint</Application>
  <PresentationFormat>Ekran Gösterisi (16:9)</PresentationFormat>
  <Paragraphs>2056</Paragraphs>
  <Slides>182</Slides>
  <Notes>0</Notes>
  <HiddenSlides>0</HiddenSlides>
  <MMClips>0</MMClips>
  <ScaleCrop>false</ScaleCrop>
  <HeadingPairs>
    <vt:vector size="4" baseType="variant">
      <vt:variant>
        <vt:lpstr>Tema</vt:lpstr>
      </vt:variant>
      <vt:variant>
        <vt:i4>3</vt:i4>
      </vt:variant>
      <vt:variant>
        <vt:lpstr>Slayt Başlıkları</vt:lpstr>
      </vt:variant>
      <vt:variant>
        <vt:i4>182</vt:i4>
      </vt:variant>
    </vt:vector>
  </HeadingPairs>
  <TitlesOfParts>
    <vt:vector size="185" baseType="lpstr">
      <vt:lpstr>Ofis Teması</vt:lpstr>
      <vt:lpstr>3_Ofis Teması</vt:lpstr>
      <vt:lpstr>1_+ TS102895266</vt:lpstr>
      <vt:lpstr> TAŞINIR MAL YÖNETMELİĞİ  AĞRI İBRAHİM ÇEÇEN ÜNİVERSİTESİ MEVZUAT EĞİTİMİ NİSAN 2016</vt:lpstr>
      <vt:lpstr>Yönetmelik ve Değişiklikleri</vt:lpstr>
      <vt:lpstr>Yapılan düzenlemeyle;</vt:lpstr>
      <vt:lpstr>Yapılan düzenlemeyle;</vt:lpstr>
      <vt:lpstr>Yapılan düzenlemeyle;</vt:lpstr>
      <vt:lpstr>Yapılan düzenlemeyle;</vt:lpstr>
      <vt:lpstr>Yapılan düzenlemeyle;</vt:lpstr>
      <vt:lpstr>Yapılan düzenlemeyle;</vt:lpstr>
      <vt:lpstr>PowerPoint Sunusu</vt:lpstr>
      <vt:lpstr>PowerPoint Sunusu</vt:lpstr>
      <vt:lpstr>PowerPoint Sunusu</vt:lpstr>
      <vt:lpstr>PowerPoint Sunusu</vt:lpstr>
      <vt:lpstr>PowerPoint Sunusu</vt:lpstr>
      <vt:lpstr>PowerPoint Sunusu</vt:lpstr>
      <vt:lpstr>PowerPoint Sunusu</vt:lpstr>
      <vt:lpstr> Yönetmeliğin 4 üncü maddesi değiştirilmiştir. </vt:lpstr>
      <vt:lpstr> Yönetmeliğin 4 üncü maddesi değiştirilmiştir. </vt:lpstr>
      <vt:lpstr> Yönetmeliğin 4 üncü maddesi değiştirilmiştir. </vt:lpstr>
      <vt:lpstr> Yönetmeliğin 4 üncü maddesi değiştirilmiştir. </vt:lpstr>
      <vt:lpstr> Yönetmeliğin 4 üncü maddesi değiştirilmiştir. </vt:lpstr>
      <vt:lpstr>Tesis nedir?</vt:lpstr>
      <vt:lpstr>MUHASEBAT GENEL MÜDÜRLÜĞÜ GENEL TEBLİĞİ (SIRA NO: 39) TAŞINIR MAL KAPSAMINDAKİ TESİSLER VE DETAY KODLARI</vt:lpstr>
      <vt:lpstr>MUHASEBAT GENEL MÜDÜRLÜĞÜ GENEL TEBLİĞİ (SIRA NO: 39) TAŞINIR MAL KAPSAMINDAKİ TESİSLER VE DETAY KODLARI</vt:lpstr>
      <vt:lpstr>MUHASEBAT GENEL MÜDÜRLÜĞÜ GENEL TEBLİĞİ (SIRA NO: 39) TAŞINIR MAL KAPSAMINDAKİ TESİSLER VE DETAY KODLARI</vt:lpstr>
      <vt:lpstr>MUHASEBAT GENEL MÜDÜRLÜĞÜ GENEL TEBLİĞİ (SIRA NO: 39) TAŞINIR MAL KAPSAMINDAKİ TESİSLER VE DETAY KODLARI</vt:lpstr>
      <vt:lpstr>MUHASEBAT GENEL MÜDÜRLÜĞÜ GENEL TEBLİĞİ (SIRA NO: 39) TAŞINIR MAL KAPSAMINDAKİ TESİSLER VE DETAY KODLARI</vt:lpstr>
      <vt:lpstr>MUHASEBAT GENEL MÜDÜRLÜĞÜ GENEL TEBLİĞİ (SIRA NO: 39) TAŞINIR MAL KAPSAMINDAKİ TESİSLER VE DETAY KODLARI</vt:lpstr>
      <vt:lpstr>MUHASEBAT GENEL MÜDÜRLÜĞÜ GENEL TEBLİĞİ (SIRA NO: 39) TAŞINIR MAL KAPSAMINDAKİ TESİSLER VE DETAY KODLARI</vt:lpstr>
      <vt:lpstr> Yönetmeliğin 4 üncü maddesi değiştirilmiştir. </vt:lpstr>
      <vt:lpstr> Yönetmeliğin 4 üncü maddesi değiştirilmiştir. </vt:lpstr>
      <vt:lpstr> Yönetmeliğin 4 üncü maddesi değiştirilmiştir. </vt:lpstr>
      <vt:lpstr> Yönetmeliğin 4 üncü maddesi değiştirilmiştir. </vt:lpstr>
      <vt:lpstr>Taşınır Mal İşlemlerinde Sorumlular</vt:lpstr>
      <vt:lpstr>Yönetmeliğin 5 inci maddesinin birinci ve altıncı fıkrası değiştirilmiştir.</vt:lpstr>
      <vt:lpstr>Yönetmeliğin 5 inci maddesinin birinci ve altıncı fıkrası değiştirilmiştir.</vt:lpstr>
      <vt:lpstr>Yönetmeliğin 5 inci maddesinin birinci ve altıncı fıkrası değiştirilmiştir.</vt:lpstr>
      <vt:lpstr>Yönetmeliğin 5 inci maddesinin birinci ve altıncı fıkrası değiştirilmiştir.</vt:lpstr>
      <vt:lpstr>Yönetmeliğin 5 inci maddesinin birinci ve altıncı fıkrası değiştirilmiştir.</vt:lpstr>
      <vt:lpstr>Yönetmeliğin 5 inci maddesinin birinci ve altıncı fıkrası değiştirilmiştir.</vt:lpstr>
      <vt:lpstr>Aynı Yönetmeliğin 6 ncı maddesi başlığıyla birlikte değiştirilmiştir.</vt:lpstr>
      <vt:lpstr>Aynı Yönetmeliğin 6 ncı maddesi başlığıyla birlikte değiştirilmiştir.</vt:lpstr>
      <vt:lpstr>Aynı Yönetmeliğin 6 ncı maddesi başlığıyla birlikte değiştirilmiştir.</vt:lpstr>
      <vt:lpstr>Taşınır kontrol yetkilileri</vt:lpstr>
      <vt:lpstr>Taşınır kontrol yetkilileri</vt:lpstr>
      <vt:lpstr>Taşınır kontrol yetkilileri</vt:lpstr>
      <vt:lpstr>Taşınır kontrol yetkilileri</vt:lpstr>
      <vt:lpstr>Aynı Yönetmeliğin 6 ncı maddesi başlığıyla birlikte değiştirilmiştir.</vt:lpstr>
      <vt:lpstr>Aynı Yönetmeliğin 6 ncı maddesi başlığıyla birlikte değiştirilmiştir.</vt:lpstr>
      <vt:lpstr>Aynı Yönetmeliğin 6 ncı maddesi başlığıyla birlikte değiştirilmiştir.</vt:lpstr>
      <vt:lpstr>Aynı Yönetmeliğin 6 ncı maddesi başlığıyla birlikte değiştirilmiştir.</vt:lpstr>
      <vt:lpstr>Aynı Yönetmeliğin 6 ncı maddesi başlığıyla birlikte değiştirilmiştir.</vt:lpstr>
      <vt:lpstr>Aynı Yönetmeliğin 6 ncı maddesi başlığıyla birlikte değiştirilmiştir.</vt:lpstr>
      <vt:lpstr>Aynı Yönetmeliğin 6 ncı maddesi başlığıyla birlikte değiştirilmiştir.</vt:lpstr>
      <vt:lpstr>Aynı Yönetmeliğin 6 ncı maddesi başlığıyla birlikte değiştirilmiştir.</vt:lpstr>
      <vt:lpstr>Aynı Yönetmeliğin 7 nci maddesi  değiştirilmiştir.</vt:lpstr>
      <vt:lpstr>Aynı Yönetmeliğin 7 nci maddesi  değiştirilmiştir.</vt:lpstr>
      <vt:lpstr>Aynı Yönetmeliğin 7 nci maddesi  değiştirilmiştir.</vt:lpstr>
      <vt:lpstr>Aynı Yönetmeliğin 7 nci maddesi  değiştirilmiştir.</vt:lpstr>
      <vt:lpstr>Muhasebe yetkililerinin taşınır hesabına ilişkin görev ve sorumlulukları</vt:lpstr>
      <vt:lpstr>Muhasebe yetkililerinin taşınır hesabına ilişkin görev ve sorumlulukları</vt:lpstr>
      <vt:lpstr>ÜÇÜNCÜ BÖLÜM</vt:lpstr>
      <vt:lpstr>PowerPoint Sunusu</vt:lpstr>
      <vt:lpstr>Defterler</vt:lpstr>
      <vt:lpstr>Defterler</vt:lpstr>
      <vt:lpstr>Belge ve cetveller</vt:lpstr>
      <vt:lpstr>Belgeler</vt:lpstr>
      <vt:lpstr>Belgeler</vt:lpstr>
      <vt:lpstr>Belgeler</vt:lpstr>
      <vt:lpstr>Belgeler</vt:lpstr>
      <vt:lpstr>Belgeler</vt:lpstr>
      <vt:lpstr>Belgeler</vt:lpstr>
      <vt:lpstr>Belgeler</vt:lpstr>
      <vt:lpstr>Belgeler</vt:lpstr>
      <vt:lpstr>Belgeler</vt:lpstr>
      <vt:lpstr>Belgeler</vt:lpstr>
      <vt:lpstr>Belgeler</vt:lpstr>
      <vt:lpstr>Belgeler</vt:lpstr>
      <vt:lpstr>Belgeler</vt:lpstr>
      <vt:lpstr>Belgeler</vt:lpstr>
      <vt:lpstr>Belgeler</vt:lpstr>
      <vt:lpstr>Belgeler</vt:lpstr>
      <vt:lpstr>Belgeler</vt:lpstr>
      <vt:lpstr>Belgeler</vt:lpstr>
      <vt:lpstr>Cetveller</vt:lpstr>
      <vt:lpstr>Cetveller</vt:lpstr>
      <vt:lpstr>Cetveller</vt:lpstr>
      <vt:lpstr>Cetveller</vt:lpstr>
      <vt:lpstr>Cetveller</vt:lpstr>
      <vt:lpstr>Cetveller</vt:lpstr>
      <vt:lpstr>Cetveller</vt:lpstr>
      <vt:lpstr>Cetveller</vt:lpstr>
      <vt:lpstr>Cetveller</vt:lpstr>
      <vt:lpstr>Cetveller</vt:lpstr>
      <vt:lpstr>Cetveller</vt:lpstr>
      <vt:lpstr>Yönetmeliğin 11 inci maddesine fıkra eklenmiştir.</vt:lpstr>
      <vt:lpstr>Yönetmeliğin 11 inci maddesine fıkra eklenmiştir.</vt:lpstr>
      <vt:lpstr>DÖRDÜNCÜ BÖLÜM Taşınır İşlemleri</vt:lpstr>
      <vt:lpstr>Taşınırların Kaydı</vt:lpstr>
      <vt:lpstr>Taşınırların Kaydı</vt:lpstr>
      <vt:lpstr>Kayıt Zamanı, kayıt değeri ve değer tespit komisyonu</vt:lpstr>
      <vt:lpstr>Kayıt Zamanı, kayıt değeri ve değer tespit komisyonu</vt:lpstr>
      <vt:lpstr>Kayıt Zamanı, kayıt değeri ve değer tespit komisyonu</vt:lpstr>
      <vt:lpstr>Kayıt Zamanı, kayıt değeri ve değer tespit komisyonu</vt:lpstr>
      <vt:lpstr>Kayıt Zamanı, kayıt değeri ve değer tespit komisyonu</vt:lpstr>
      <vt:lpstr>Kayıt Zamanı, kayıt değeri ve değer tespit komisyonu</vt:lpstr>
      <vt:lpstr>Dayanıklı Taşınırlarda Değer Artışı</vt:lpstr>
      <vt:lpstr>Giriş İşlemleri </vt:lpstr>
      <vt:lpstr>Satın alınan taşınırların giriş işlemleri </vt:lpstr>
      <vt:lpstr>Satın alınan taşınırların giriş işlemleri </vt:lpstr>
      <vt:lpstr>Satın alınan taşınırların giriş işlemleri </vt:lpstr>
      <vt:lpstr>Satın alınan taşınırların giriş işlemleri </vt:lpstr>
      <vt:lpstr>Bağış ve yardım yoluyla edinilen taşınırların girişi</vt:lpstr>
      <vt:lpstr>Sayım fazlası taşınırların girişi </vt:lpstr>
      <vt:lpstr>İade edilen taşınırların girişi</vt:lpstr>
      <vt:lpstr>İade edilen taşınırların girişi</vt:lpstr>
      <vt:lpstr>İade edilen taşınırların girişi</vt:lpstr>
      <vt:lpstr>Devir alınan taşınırların girişi</vt:lpstr>
      <vt:lpstr>Devir alınan taşınırların girişi</vt:lpstr>
      <vt:lpstr>Tasfiye idaresinden edinilen taşınırların girişi</vt:lpstr>
      <vt:lpstr>Yönetmeliğin 21 inci maddesi başlığıyla birlikte değiştirilmiştir.</vt:lpstr>
      <vt:lpstr>İç imkânlarla üretilen taşınırlar ile kazı veya müsadere yoluyla edinilen taşınırların giriş işlemleri</vt:lpstr>
      <vt:lpstr>İç imkânlarla üretilen taşınırlar ile kazı veya müsadere yoluyla edinilen taşınırların giriş işlemleri</vt:lpstr>
      <vt:lpstr>Çıkış İşlemleri </vt:lpstr>
      <vt:lpstr>Tüketim suretiyle çıkış</vt:lpstr>
      <vt:lpstr>Yönetmeliğin 23 inci maddesi başlığıyla birlikte değiştirilmiştir.</vt:lpstr>
      <vt:lpstr>Dayanıklı taşınırların kullanıma verilmesi</vt:lpstr>
      <vt:lpstr>Dayanıklı taşınırların kullanıma verilmesi</vt:lpstr>
      <vt:lpstr>Devir suretiyle çıkış</vt:lpstr>
      <vt:lpstr>Yabancı ülkelere bağış veya yardım olarak verilen taşınırların çıkışı</vt:lpstr>
      <vt:lpstr>Satış suretiyle çıkış</vt:lpstr>
      <vt:lpstr>Kullanılmaz hale gelme, yok olma veya sayım noksanı nedeniyle çıkış </vt:lpstr>
      <vt:lpstr>Kullanılmaz hale gelme, yok olma veya sayım noksanı nedeniyle çıkış </vt:lpstr>
      <vt:lpstr>Hurdaya ayırma nedeniyle çıkış</vt:lpstr>
      <vt:lpstr>Hurdaya ayırma nedeniyle çıkış</vt:lpstr>
      <vt:lpstr>Hurdaya ayırma nedeniyle çıkış</vt:lpstr>
      <vt:lpstr>Hurdaya ayırma nedeniyle çıkış</vt:lpstr>
      <vt:lpstr>Hurdaya ayırma nedeniyle çıkış</vt:lpstr>
      <vt:lpstr>Hurdaya ayırma nedeniyle çıkış</vt:lpstr>
      <vt:lpstr>Hurdaya ayırma nedeniyle çıkış</vt:lpstr>
      <vt:lpstr>Bölünen, birleşen veya kaldırılan harcama birimlerine ait taşınırlar hakkında yapılacak işlemler</vt:lpstr>
      <vt:lpstr>Bölünen, birleşen veya kaldırılan harcama birimlerine ait taşınırlar hakkında yapılacak işlemler</vt:lpstr>
      <vt:lpstr>Taşınır giriş ve çıkış işlemlerinin muhasebe birimine bildirilmesi </vt:lpstr>
      <vt:lpstr>Taşınır giriş ve çıkış işlemlerinin muhasebe birimine bildirilmesi </vt:lpstr>
      <vt:lpstr>Taşınır giriş ve çıkış işlemlerinin muhasebe birimine bildirilmesi </vt:lpstr>
      <vt:lpstr>Taşınır giriş ve çıkış işlemlerinin muhasebe birimine bildirilmesi </vt:lpstr>
      <vt:lpstr>Taşınır giriş ve çıkış işlemlerinin muhasebe birimine bildirilmesi </vt:lpstr>
      <vt:lpstr>BEŞİNCİ BÖLÜM Kamu İdareleri Arasında Taşınır Devri ve Tahsisi</vt:lpstr>
      <vt:lpstr>Kamu idareleri arasında bedelsiz devir ve tahsis</vt:lpstr>
      <vt:lpstr>Kamu idareleri arasında bedelsiz devir ve tahsis</vt:lpstr>
      <vt:lpstr>Kamu idareleri arasında bedelsiz devir ve tahsis</vt:lpstr>
      <vt:lpstr>Kamu idareleri arasında bedelsiz devir ve tahsis</vt:lpstr>
      <vt:lpstr>Sayım ve sayım sonrası yapılacak işlemler</vt:lpstr>
      <vt:lpstr>Sayım ve sayım sonrası yapılacak işlemler</vt:lpstr>
      <vt:lpstr>Sayım ve sayım sonrası yapılacak işlemler</vt:lpstr>
      <vt:lpstr>Sayım ve sayım sonrası yapılacak işlemler</vt:lpstr>
      <vt:lpstr>Sayım ve sayım sonrası yapılacak işlemler</vt:lpstr>
      <vt:lpstr>Sayım ve sayım sonrası yapılacak işlemler</vt:lpstr>
      <vt:lpstr>Sayım ve sayım sonrası yapılacak işlemler</vt:lpstr>
      <vt:lpstr>Devir işlemleri </vt:lpstr>
      <vt:lpstr>Devir işlemleri </vt:lpstr>
      <vt:lpstr>YEDİNCİ BÖLÜM Taşınır Mal Hesapları ve Cetvelleri</vt:lpstr>
      <vt:lpstr>PowerPoint Sunusu</vt:lpstr>
      <vt:lpstr>Taşınır mal yönetim hesabı </vt:lpstr>
      <vt:lpstr>Taşınır mal yönetim hesabı </vt:lpstr>
      <vt:lpstr>Taşınır mal yönetim hesabı </vt:lpstr>
      <vt:lpstr>Taşınır mal yönetim hesabı </vt:lpstr>
      <vt:lpstr>Taşınır mal yönetim hesabı </vt:lpstr>
      <vt:lpstr>Taşınır mal yönetim hesabı </vt:lpstr>
      <vt:lpstr>PowerPoint Sunusu</vt:lpstr>
      <vt:lpstr>İdare taşınır mal yönetimi ayrıntılı hesap cetveli ile icmal cetveli</vt:lpstr>
      <vt:lpstr>İdare taşınır mal yönetimi ayrıntılı hesap cetveli ile icmal cetveli</vt:lpstr>
      <vt:lpstr>SEKİZİNCİ BÖLÜM Numaralandırma ve Kod Sistemi</vt:lpstr>
      <vt:lpstr>Dayanıklı taşınırların numaralanması</vt:lpstr>
      <vt:lpstr>Taşınır kodları ve detaylı hesap planı </vt:lpstr>
      <vt:lpstr>PowerPoint Sunusu</vt:lpstr>
      <vt:lpstr>PowerPoint Sunusu</vt:lpstr>
      <vt:lpstr>Yetki</vt:lpstr>
      <vt:lpstr>Yetki</vt:lpstr>
      <vt:lpstr>Yetki</vt:lpstr>
      <vt:lpstr>Ek Madde</vt:lpstr>
      <vt:lpstr>Yönetmelik Eki ve Belgeler</vt:lpstr>
      <vt:lpstr>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nkilic</dc:creator>
  <cp:lastModifiedBy>pkorkmaz</cp:lastModifiedBy>
  <cp:revision>793</cp:revision>
  <cp:lastPrinted>2015-09-02T12:07:51Z</cp:lastPrinted>
  <dcterms:created xsi:type="dcterms:W3CDTF">2014-08-25T07:29:09Z</dcterms:created>
  <dcterms:modified xsi:type="dcterms:W3CDTF">2016-05-04T07:46:39Z</dcterms:modified>
</cp:coreProperties>
</file>